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573" r:id="rId2"/>
    <p:sldId id="646" r:id="rId3"/>
    <p:sldId id="604" r:id="rId4"/>
    <p:sldId id="605" r:id="rId5"/>
    <p:sldId id="606" r:id="rId6"/>
    <p:sldId id="607" r:id="rId7"/>
    <p:sldId id="651" r:id="rId8"/>
    <p:sldId id="608" r:id="rId9"/>
    <p:sldId id="609" r:id="rId10"/>
    <p:sldId id="603" r:id="rId11"/>
    <p:sldId id="611" r:id="rId12"/>
    <p:sldId id="612" r:id="rId13"/>
    <p:sldId id="614" r:id="rId14"/>
    <p:sldId id="649" r:id="rId15"/>
    <p:sldId id="613" r:id="rId16"/>
    <p:sldId id="616" r:id="rId17"/>
    <p:sldId id="638" r:id="rId18"/>
    <p:sldId id="615" r:id="rId19"/>
    <p:sldId id="635" r:id="rId20"/>
    <p:sldId id="637" r:id="rId21"/>
    <p:sldId id="636" r:id="rId22"/>
    <p:sldId id="618" r:id="rId23"/>
    <p:sldId id="650" r:id="rId24"/>
    <p:sldId id="619" r:id="rId25"/>
    <p:sldId id="620" r:id="rId26"/>
    <p:sldId id="622" r:id="rId27"/>
    <p:sldId id="621" r:id="rId28"/>
    <p:sldId id="647" r:id="rId29"/>
    <p:sldId id="630" r:id="rId30"/>
    <p:sldId id="653" r:id="rId31"/>
    <p:sldId id="631" r:id="rId32"/>
    <p:sldId id="632" r:id="rId33"/>
    <p:sldId id="654" r:id="rId34"/>
    <p:sldId id="633" r:id="rId35"/>
    <p:sldId id="625" r:id="rId36"/>
    <p:sldId id="648" r:id="rId37"/>
    <p:sldId id="626" r:id="rId38"/>
    <p:sldId id="627" r:id="rId39"/>
    <p:sldId id="640" r:id="rId40"/>
    <p:sldId id="641" r:id="rId41"/>
    <p:sldId id="642" r:id="rId42"/>
    <p:sldId id="643" r:id="rId43"/>
    <p:sldId id="644" r:id="rId44"/>
    <p:sldId id="645" r:id="rId45"/>
    <p:sldId id="628" r:id="rId46"/>
    <p:sldId id="652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00"/>
    <a:srgbClr val="050000"/>
    <a:srgbClr val="0400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2326" autoAdjust="0"/>
  </p:normalViewPr>
  <p:slideViewPr>
    <p:cSldViewPr>
      <p:cViewPr>
        <p:scale>
          <a:sx n="71" d="100"/>
          <a:sy n="71" d="100"/>
        </p:scale>
        <p:origin x="2376" y="852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D2875DB-460D-4616-B0EA-AE779820A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4C650-766C-49FB-B2A2-5F95C23B6E3E}" type="slidenum">
              <a:rPr lang="en-US"/>
              <a:pPr/>
              <a:t>4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75DB-460D-4616-B0EA-AE779820AB9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75DB-460D-4616-B0EA-AE779820AB9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14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75DB-460D-4616-B0EA-AE779820AB9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0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97743-2255-4BD7-B97B-18AD5BDC45A6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1FA00-460A-46BF-B485-3BF7DA29E6E9}" type="slidenum">
              <a:rPr lang="en-US"/>
              <a:pPr/>
              <a:t>10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9DC28-B4EA-4485-A830-AAD49F8DBDD2}" type="slidenum">
              <a:rPr lang="en-US"/>
              <a:pPr/>
              <a:t>11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0ABC5-4CCC-4C7F-8F5E-C02F35F65FC7}" type="slidenum">
              <a:rPr lang="en-US"/>
              <a:pPr/>
              <a:t>12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70F35-730A-4451-9F5F-29897F52397E}" type="slidenum">
              <a:rPr lang="en-US"/>
              <a:pPr/>
              <a:t>16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223C4-7EB0-4E53-965E-6A7410C7058E}" type="slidenum">
              <a:rPr lang="en-US"/>
              <a:pPr/>
              <a:t>17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EC274-AF4D-4AF0-B207-159DF87BF630}" type="slidenum">
              <a:rPr lang="en-US"/>
              <a:pPr/>
              <a:t>18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00BD5-5498-4529-A240-3C585FCFB0F2}" type="slidenum">
              <a:rPr lang="en-US"/>
              <a:pPr/>
              <a:t>22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53CB2-B3A4-45B7-8A3E-43CE018B5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4FA3-812E-4D95-AAD6-A94D8E121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1707C-D934-465E-B8BC-872D60733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6DC7C-5993-4815-8A45-ED71DBEEA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B9E27-C03C-49ED-884E-13CDB7C44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01170-158D-4EE7-A96E-7B9CF013C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EEB3D-9EF5-4E20-A295-3428F8B63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B426-FC37-43A6-AF31-C50455569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9BB7F-3EF0-46BA-8071-97AAD07A2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F620E-BBEB-48BE-BB89-6F8A14437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159A-68D8-4F37-8170-9EA6D5600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2736F423-2940-4FB4-8E67-5E7EC318D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" y="12192"/>
            <a:ext cx="9107424" cy="15118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5400" dirty="0"/>
              <a:t>Lecture </a:t>
            </a:r>
            <a:r>
              <a:rPr lang="en-US" sz="5400" dirty="0" smtClean="0"/>
              <a:t>12</a:t>
            </a:r>
            <a:endParaRPr lang="en-US" sz="5400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dirty="0" smtClean="0"/>
              <a:t>Topics</a:t>
            </a:r>
          </a:p>
          <a:p>
            <a:pPr lvl="1"/>
            <a:r>
              <a:rPr lang="en-US" sz="3600" i="1" u="sng" dirty="0" smtClean="0">
                <a:solidFill>
                  <a:srgbClr val="00B050"/>
                </a:solidFill>
              </a:rPr>
              <a:t>Modular Design</a:t>
            </a:r>
            <a:endParaRPr lang="en-US" sz="3600" i="1" u="sng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Adder and </a:t>
            </a:r>
            <a:r>
              <a:rPr lang="en-US" dirty="0" err="1"/>
              <a:t>Subtractor</a:t>
            </a:r>
            <a:r>
              <a:rPr lang="en-US" dirty="0"/>
              <a:t> Design</a:t>
            </a:r>
          </a:p>
          <a:p>
            <a:pPr lvl="1"/>
            <a:r>
              <a:rPr lang="en-US" dirty="0"/>
              <a:t>Multiplier Design</a:t>
            </a:r>
          </a:p>
          <a:p>
            <a:pPr lvl="1"/>
            <a:r>
              <a:rPr lang="en-US" dirty="0"/>
              <a:t>ALU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DC7C-5993-4815-8A45-ED71DBEEAD9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794" y="15921"/>
            <a:ext cx="9144000" cy="822279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XOR Application: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Twos Complement</a:t>
            </a:r>
          </a:p>
        </p:txBody>
      </p:sp>
      <p:pic>
        <p:nvPicPr>
          <p:cNvPr id="541699" name="Picture 1027" descr="03"/>
          <p:cNvPicPr>
            <a:picLocks noChangeAspect="1" noChangeArrowheads="1"/>
          </p:cNvPicPr>
          <p:nvPr/>
        </p:nvPicPr>
        <p:blipFill>
          <a:blip r:embed="rId3"/>
          <a:srcRect b="8276"/>
          <a:stretch>
            <a:fillRect/>
          </a:stretch>
        </p:blipFill>
        <p:spPr bwMode="auto">
          <a:xfrm>
            <a:off x="877887" y="754797"/>
            <a:ext cx="7386637" cy="485616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934336"/>
            <a:ext cx="7543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4 bit adder/</a:t>
            </a:r>
            <a:r>
              <a:rPr lang="en-US" dirty="0" err="1"/>
              <a:t>subtractor</a:t>
            </a:r>
            <a:r>
              <a:rPr lang="en-US" dirty="0"/>
              <a:t> circuit from Chapter 1 showing XOR to form twos complement (RC)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270"/>
            <a:ext cx="9144000" cy="90297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Propagation Delay in Ripple Adder</a:t>
            </a:r>
          </a:p>
        </p:txBody>
      </p:sp>
      <p:pic>
        <p:nvPicPr>
          <p:cNvPr id="555012" name="Picture 1028" descr="33"/>
          <p:cNvPicPr>
            <a:picLocks noChangeAspect="1" noChangeArrowheads="1"/>
          </p:cNvPicPr>
          <p:nvPr/>
        </p:nvPicPr>
        <p:blipFill>
          <a:blip r:embed="rId3"/>
          <a:srcRect r="60345" b="29700"/>
          <a:stretch>
            <a:fillRect/>
          </a:stretch>
        </p:blipFill>
        <p:spPr bwMode="auto">
          <a:xfrm>
            <a:off x="3048000" y="1168400"/>
            <a:ext cx="2914650" cy="2641600"/>
          </a:xfrm>
          <a:prstGeom prst="rect">
            <a:avLst/>
          </a:prstGeom>
          <a:noFill/>
        </p:spPr>
      </p:pic>
      <p:pic>
        <p:nvPicPr>
          <p:cNvPr id="555013" name="Picture 1029" descr="33"/>
          <p:cNvPicPr>
            <a:picLocks noChangeAspect="1" noChangeArrowheads="1"/>
          </p:cNvPicPr>
          <p:nvPr/>
        </p:nvPicPr>
        <p:blipFill>
          <a:blip r:embed="rId3"/>
          <a:srcRect l="82159" t="14195" b="45247"/>
          <a:stretch>
            <a:fillRect/>
          </a:stretch>
        </p:blipFill>
        <p:spPr bwMode="auto">
          <a:xfrm>
            <a:off x="685800" y="1600200"/>
            <a:ext cx="1836738" cy="2133600"/>
          </a:xfrm>
          <a:prstGeom prst="rect">
            <a:avLst/>
          </a:prstGeom>
          <a:noFill/>
        </p:spPr>
      </p:pic>
      <p:sp>
        <p:nvSpPr>
          <p:cNvPr id="555015" name="Text Box 1031"/>
          <p:cNvSpPr txBox="1">
            <a:spLocks noChangeArrowheads="1"/>
          </p:cNvSpPr>
          <p:nvPr/>
        </p:nvSpPr>
        <p:spPr bwMode="auto">
          <a:xfrm>
            <a:off x="6248400" y="1206500"/>
            <a:ext cx="25877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Assuming S is</a:t>
            </a:r>
          </a:p>
          <a:p>
            <a:r>
              <a:rPr lang="en-US" dirty="0">
                <a:latin typeface="+mj-lt"/>
              </a:rPr>
              <a:t>implemented using</a:t>
            </a:r>
          </a:p>
          <a:p>
            <a:r>
              <a:rPr lang="en-US" dirty="0">
                <a:latin typeface="+mj-lt"/>
              </a:rPr>
              <a:t>AND, OR, NOT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00B050"/>
                </a:solidFill>
                <a:latin typeface="+mj-lt"/>
              </a:rPr>
              <a:t>S: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+mj-lt"/>
              </a:rPr>
              <a:t>pd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= 3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+mj-lt"/>
              </a:rPr>
              <a:t>p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  <a:p>
            <a:r>
              <a:rPr lang="en-US" dirty="0">
                <a:solidFill>
                  <a:srgbClr val="00B050"/>
                </a:solidFill>
                <a:latin typeface="+mj-lt"/>
              </a:rPr>
              <a:t>CO: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+mj-lt"/>
              </a:rPr>
              <a:t>pd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= 2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+mj-lt"/>
              </a:rPr>
              <a:t>p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  <a:p>
            <a:endParaRPr lang="en-US" baseline="-25000" dirty="0">
              <a:latin typeface="+mj-lt"/>
            </a:endParaRPr>
          </a:p>
        </p:txBody>
      </p:sp>
      <p:pic>
        <p:nvPicPr>
          <p:cNvPr id="555014" name="Picture 1030" descr="35"/>
          <p:cNvPicPr>
            <a:picLocks noChangeAspect="1" noChangeArrowheads="1"/>
          </p:cNvPicPr>
          <p:nvPr/>
        </p:nvPicPr>
        <p:blipFill>
          <a:blip r:embed="rId4"/>
          <a:srcRect r="2202" b="18657"/>
          <a:stretch>
            <a:fillRect/>
          </a:stretch>
        </p:blipFill>
        <p:spPr bwMode="auto">
          <a:xfrm>
            <a:off x="228600" y="3994150"/>
            <a:ext cx="8915400" cy="240665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16140" y="6474768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600" y="6349038"/>
            <a:ext cx="6553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Can use HA for first bit and knock off 1 </a:t>
            </a:r>
            <a:r>
              <a:rPr lang="en-US" dirty="0" err="1"/>
              <a:t>Tp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144"/>
            <a:ext cx="9144000" cy="549216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Partition Carry-Out Logic</a:t>
            </a:r>
          </a:p>
        </p:txBody>
      </p:sp>
      <p:pic>
        <p:nvPicPr>
          <p:cNvPr id="556035" name="Picture 3" descr="37"/>
          <p:cNvPicPr>
            <a:picLocks noChangeAspect="1" noChangeArrowheads="1"/>
          </p:cNvPicPr>
          <p:nvPr/>
        </p:nvPicPr>
        <p:blipFill>
          <a:blip r:embed="rId3"/>
          <a:srcRect r="874" b="19252"/>
          <a:stretch>
            <a:fillRect/>
          </a:stretch>
        </p:blipFill>
        <p:spPr bwMode="auto">
          <a:xfrm>
            <a:off x="19050" y="2732822"/>
            <a:ext cx="8991600" cy="3170238"/>
          </a:xfrm>
          <a:prstGeom prst="rect">
            <a:avLst/>
          </a:prstGeom>
          <a:noFill/>
        </p:spPr>
      </p:pic>
      <p:pic>
        <p:nvPicPr>
          <p:cNvPr id="556036" name="Picture 4" descr="33"/>
          <p:cNvPicPr>
            <a:picLocks noChangeAspect="1" noChangeArrowheads="1"/>
          </p:cNvPicPr>
          <p:nvPr/>
        </p:nvPicPr>
        <p:blipFill>
          <a:blip r:embed="rId4"/>
          <a:srcRect r="60345" b="29700"/>
          <a:stretch>
            <a:fillRect/>
          </a:stretch>
        </p:blipFill>
        <p:spPr bwMode="auto">
          <a:xfrm>
            <a:off x="6648450" y="523022"/>
            <a:ext cx="2133600" cy="1933575"/>
          </a:xfrm>
          <a:prstGeom prst="rect">
            <a:avLst/>
          </a:prstGeom>
          <a:noFill/>
        </p:spPr>
      </p:pic>
      <p:sp>
        <p:nvSpPr>
          <p:cNvPr id="556038" name="Text Box 6"/>
          <p:cNvSpPr txBox="1">
            <a:spLocks noChangeArrowheads="1"/>
          </p:cNvSpPr>
          <p:nvPr/>
        </p:nvSpPr>
        <p:spPr bwMode="auto">
          <a:xfrm>
            <a:off x="95250" y="996097"/>
            <a:ext cx="4748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+mj-lt"/>
              </a:rPr>
              <a:t>Settling </a:t>
            </a:r>
            <a:r>
              <a:rPr lang="en-US" dirty="0" smtClean="0">
                <a:latin typeface="+mj-lt"/>
              </a:rPr>
              <a:t>time </a:t>
            </a:r>
            <a:r>
              <a:rPr lang="en-US" dirty="0">
                <a:latin typeface="+mj-lt"/>
              </a:rPr>
              <a:t>for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n stage </a:t>
            </a:r>
            <a:r>
              <a:rPr lang="en-US" dirty="0">
                <a:latin typeface="+mj-lt"/>
              </a:rPr>
              <a:t>ripple adder</a:t>
            </a:r>
          </a:p>
          <a:p>
            <a:r>
              <a:rPr lang="en-US" dirty="0">
                <a:latin typeface="+mj-lt"/>
              </a:rPr>
              <a:t>ST = 3t</a:t>
            </a:r>
            <a:r>
              <a:rPr lang="en-US" baseline="-25000" dirty="0">
                <a:latin typeface="+mj-lt"/>
              </a:rPr>
              <a:t>p</a:t>
            </a:r>
            <a:r>
              <a:rPr lang="en-US" dirty="0">
                <a:latin typeface="+mj-lt"/>
              </a:rPr>
              <a:t> + (n-1)(2t</a:t>
            </a:r>
            <a:r>
              <a:rPr lang="en-US" baseline="-25000" dirty="0">
                <a:latin typeface="+mj-lt"/>
              </a:rPr>
              <a:t>p</a:t>
            </a:r>
            <a:r>
              <a:rPr lang="en-US" dirty="0">
                <a:latin typeface="+mj-lt"/>
              </a:rPr>
              <a:t>) = (2n+1)</a:t>
            </a:r>
            <a:r>
              <a:rPr lang="en-US" dirty="0" err="1">
                <a:latin typeface="+mj-lt"/>
              </a:rPr>
              <a:t>t</a:t>
            </a:r>
            <a:r>
              <a:rPr lang="en-US" baseline="-25000" dirty="0" err="1">
                <a:latin typeface="+mj-lt"/>
              </a:rPr>
              <a:t>p</a:t>
            </a:r>
            <a:endParaRPr lang="en-US" dirty="0">
              <a:latin typeface="+mj-lt"/>
            </a:endParaRPr>
          </a:p>
        </p:txBody>
      </p:sp>
      <p:pic>
        <p:nvPicPr>
          <p:cNvPr id="556039" name="Picture 7" descr="33"/>
          <p:cNvPicPr>
            <a:picLocks noChangeAspect="1" noChangeArrowheads="1"/>
          </p:cNvPicPr>
          <p:nvPr/>
        </p:nvPicPr>
        <p:blipFill>
          <a:blip r:embed="rId4"/>
          <a:srcRect l="82159" t="14195" b="45247"/>
          <a:stretch>
            <a:fillRect/>
          </a:stretch>
        </p:blipFill>
        <p:spPr bwMode="auto">
          <a:xfrm>
            <a:off x="5048250" y="675422"/>
            <a:ext cx="1311275" cy="1524000"/>
          </a:xfrm>
          <a:prstGeom prst="rect">
            <a:avLst/>
          </a:prstGeom>
          <a:noFill/>
        </p:spPr>
      </p:pic>
      <p:sp>
        <p:nvSpPr>
          <p:cNvPr id="556040" name="Line 8"/>
          <p:cNvSpPr>
            <a:spLocks noChangeShapeType="1"/>
          </p:cNvSpPr>
          <p:nvPr/>
        </p:nvSpPr>
        <p:spPr bwMode="auto">
          <a:xfrm flipV="1">
            <a:off x="1085850" y="189462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247650" y="2123222"/>
            <a:ext cx="162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S of MSB stage</a:t>
            </a:r>
          </a:p>
        </p:txBody>
      </p:sp>
      <p:sp>
        <p:nvSpPr>
          <p:cNvPr id="556042" name="Line 10"/>
          <p:cNvSpPr>
            <a:spLocks noChangeShapeType="1"/>
          </p:cNvSpPr>
          <p:nvPr/>
        </p:nvSpPr>
        <p:spPr bwMode="auto">
          <a:xfrm flipV="1">
            <a:off x="2000250" y="190891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43" name="Text Box 11"/>
          <p:cNvSpPr txBox="1">
            <a:spLocks noChangeArrowheads="1"/>
          </p:cNvSpPr>
          <p:nvPr/>
        </p:nvSpPr>
        <p:spPr bwMode="auto">
          <a:xfrm>
            <a:off x="1898650" y="2137510"/>
            <a:ext cx="318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C of remaining earlier n-1 stages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96050" y="5476022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50" y="6135469"/>
            <a:ext cx="9124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Let’s look at what happens if we pull the carry-out portion of the logic out of the FA</a:t>
            </a:r>
            <a:r>
              <a:rPr lang="en-US" sz="1800" dirty="0" smtClean="0"/>
              <a:t>…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If we use HA the CO1 is computed by a single AND gate  (</a:t>
            </a:r>
            <a:r>
              <a:rPr lang="en-US" sz="1800" dirty="0" err="1"/>
              <a:t>Tp</a:t>
            </a:r>
            <a:r>
              <a:rPr lang="en-US" sz="1800" dirty="0"/>
              <a:t>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"/>
            <a:ext cx="7772400" cy="754063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Using HA for LSB Stage</a:t>
            </a:r>
          </a:p>
        </p:txBody>
      </p:sp>
      <p:pic>
        <p:nvPicPr>
          <p:cNvPr id="563203" name="Picture 3" descr="38"/>
          <p:cNvPicPr>
            <a:picLocks noChangeAspect="1" noChangeArrowheads="1"/>
          </p:cNvPicPr>
          <p:nvPr/>
        </p:nvPicPr>
        <p:blipFill>
          <a:blip r:embed="rId2"/>
          <a:srcRect l="54701" r="3419" b="23720"/>
          <a:stretch>
            <a:fillRect/>
          </a:stretch>
        </p:blipFill>
        <p:spPr bwMode="auto">
          <a:xfrm>
            <a:off x="5043544" y="1447800"/>
            <a:ext cx="4033838" cy="4078287"/>
          </a:xfrm>
          <a:prstGeom prst="rect">
            <a:avLst/>
          </a:prstGeom>
          <a:noFill/>
        </p:spPr>
      </p:pic>
      <p:pic>
        <p:nvPicPr>
          <p:cNvPr id="563204" name="Picture 4" descr="37"/>
          <p:cNvPicPr>
            <a:picLocks noChangeAspect="1" noChangeArrowheads="1"/>
          </p:cNvPicPr>
          <p:nvPr/>
        </p:nvPicPr>
        <p:blipFill>
          <a:blip r:embed="rId3"/>
          <a:srcRect l="45363" r="874" b="19252"/>
          <a:stretch>
            <a:fillRect/>
          </a:stretch>
        </p:blipFill>
        <p:spPr bwMode="auto">
          <a:xfrm>
            <a:off x="90544" y="1868487"/>
            <a:ext cx="4876800" cy="3170238"/>
          </a:xfrm>
          <a:prstGeom prst="rect">
            <a:avLst/>
          </a:prstGeom>
          <a:noFill/>
        </p:spPr>
      </p:pic>
      <p:grpSp>
        <p:nvGrpSpPr>
          <p:cNvPr id="563207" name="Group 7"/>
          <p:cNvGrpSpPr>
            <a:grpSpLocks/>
          </p:cNvGrpSpPr>
          <p:nvPr/>
        </p:nvGrpSpPr>
        <p:grpSpPr bwMode="auto">
          <a:xfrm>
            <a:off x="2452744" y="3087687"/>
            <a:ext cx="6705600" cy="2514600"/>
            <a:chOff x="1536" y="2160"/>
            <a:chExt cx="4224" cy="1584"/>
          </a:xfrm>
        </p:grpSpPr>
        <p:sp>
          <p:nvSpPr>
            <p:cNvPr id="563205" name="Oval 5"/>
            <p:cNvSpPr>
              <a:spLocks noChangeArrowheads="1"/>
            </p:cNvSpPr>
            <p:nvPr/>
          </p:nvSpPr>
          <p:spPr bwMode="auto">
            <a:xfrm>
              <a:off x="1536" y="2448"/>
              <a:ext cx="1584" cy="129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06" name="Oval 6"/>
            <p:cNvSpPr>
              <a:spLocks noChangeArrowheads="1"/>
            </p:cNvSpPr>
            <p:nvPr/>
          </p:nvSpPr>
          <p:spPr bwMode="auto">
            <a:xfrm>
              <a:off x="4944" y="2160"/>
              <a:ext cx="816" cy="86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210" name="Group 10"/>
          <p:cNvGrpSpPr>
            <a:grpSpLocks/>
          </p:cNvGrpSpPr>
          <p:nvPr/>
        </p:nvGrpSpPr>
        <p:grpSpPr bwMode="auto">
          <a:xfrm>
            <a:off x="14344" y="3392487"/>
            <a:ext cx="7772400" cy="2133600"/>
            <a:chOff x="0" y="2352"/>
            <a:chExt cx="4896" cy="1344"/>
          </a:xfrm>
        </p:grpSpPr>
        <p:sp>
          <p:nvSpPr>
            <p:cNvPr id="563208" name="Oval 8"/>
            <p:cNvSpPr>
              <a:spLocks noChangeArrowheads="1"/>
            </p:cNvSpPr>
            <p:nvPr/>
          </p:nvSpPr>
          <p:spPr bwMode="auto">
            <a:xfrm>
              <a:off x="0" y="2400"/>
              <a:ext cx="1536" cy="105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09" name="Oval 9"/>
            <p:cNvSpPr>
              <a:spLocks noChangeArrowheads="1"/>
            </p:cNvSpPr>
            <p:nvPr/>
          </p:nvSpPr>
          <p:spPr bwMode="auto">
            <a:xfrm>
              <a:off x="3168" y="2352"/>
              <a:ext cx="1728" cy="13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11" name="Text Box 11"/>
          <p:cNvSpPr txBox="1">
            <a:spLocks noChangeArrowheads="1"/>
          </p:cNvSpPr>
          <p:nvPr/>
        </p:nvSpPr>
        <p:spPr bwMode="auto">
          <a:xfrm>
            <a:off x="319144" y="877887"/>
            <a:ext cx="42830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+mj-lt"/>
              </a:rPr>
              <a:t>If we use HA for 1</a:t>
            </a:r>
            <a:r>
              <a:rPr lang="en-US" baseline="30000" dirty="0">
                <a:latin typeface="+mj-lt"/>
              </a:rPr>
              <a:t>st</a:t>
            </a:r>
            <a:r>
              <a:rPr lang="en-US" dirty="0">
                <a:latin typeface="+mj-lt"/>
              </a:rPr>
              <a:t> stage (no CI)</a:t>
            </a:r>
          </a:p>
          <a:p>
            <a:r>
              <a:rPr lang="en-US" dirty="0">
                <a:latin typeface="+mj-lt"/>
              </a:rPr>
              <a:t>ST = 3t</a:t>
            </a:r>
            <a:r>
              <a:rPr lang="en-US" baseline="-25000" dirty="0">
                <a:latin typeface="+mj-lt"/>
              </a:rPr>
              <a:t>p</a:t>
            </a:r>
            <a:r>
              <a:rPr lang="en-US" dirty="0">
                <a:latin typeface="+mj-lt"/>
              </a:rPr>
              <a:t> + (n-2)(2t</a:t>
            </a:r>
            <a:r>
              <a:rPr lang="en-US" baseline="-25000" dirty="0">
                <a:latin typeface="+mj-lt"/>
              </a:rPr>
              <a:t>p</a:t>
            </a:r>
            <a:r>
              <a:rPr lang="en-US" dirty="0">
                <a:latin typeface="+mj-lt"/>
              </a:rPr>
              <a:t>) + </a:t>
            </a:r>
            <a:r>
              <a:rPr lang="en-US" dirty="0" err="1">
                <a:latin typeface="+mj-lt"/>
              </a:rPr>
              <a:t>t</a:t>
            </a:r>
            <a:r>
              <a:rPr lang="en-US" baseline="-25000" dirty="0" err="1">
                <a:latin typeface="+mj-lt"/>
              </a:rPr>
              <a:t>p</a:t>
            </a:r>
            <a:r>
              <a:rPr lang="en-US" dirty="0">
                <a:latin typeface="+mj-lt"/>
              </a:rPr>
              <a:t> =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(2n)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US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3212" name="Line 12"/>
          <p:cNvSpPr>
            <a:spLocks noChangeShapeType="1"/>
          </p:cNvSpPr>
          <p:nvPr/>
        </p:nvSpPr>
        <p:spPr bwMode="auto">
          <a:xfrm>
            <a:off x="4433944" y="3087687"/>
            <a:ext cx="99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172382" y="6400800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077200" cy="51054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Look Ahead</a:t>
            </a:r>
            <a:b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Adders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95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01"/>
            <a:ext cx="9144000" cy="813099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Look-Ahead Adder</a:t>
            </a:r>
          </a:p>
        </p:txBody>
      </p:sp>
      <p:pic>
        <p:nvPicPr>
          <p:cNvPr id="562179" name="Picture 3" descr="38"/>
          <p:cNvPicPr>
            <a:picLocks noChangeAspect="1" noChangeArrowheads="1"/>
          </p:cNvPicPr>
          <p:nvPr/>
        </p:nvPicPr>
        <p:blipFill>
          <a:blip r:embed="rId2"/>
          <a:srcRect b="11847"/>
          <a:stretch>
            <a:fillRect/>
          </a:stretch>
        </p:blipFill>
        <p:spPr bwMode="auto">
          <a:xfrm>
            <a:off x="152400" y="1828800"/>
            <a:ext cx="8915400" cy="4360863"/>
          </a:xfrm>
          <a:prstGeom prst="rect">
            <a:avLst/>
          </a:prstGeom>
          <a:noFill/>
        </p:spPr>
      </p:pic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7824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n+1</a:t>
            </a:r>
            <a:r>
              <a:rPr lang="en-US" dirty="0">
                <a:latin typeface="+mj-lt"/>
              </a:rPr>
              <a:t> logic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not dependent </a:t>
            </a:r>
            <a:r>
              <a:rPr lang="en-US" dirty="0">
                <a:latin typeface="+mj-lt"/>
              </a:rPr>
              <a:t>upon entire prior stage (</a:t>
            </a:r>
            <a:r>
              <a:rPr lang="en-US" dirty="0" err="1">
                <a:latin typeface="+mj-lt"/>
              </a:rPr>
              <a:t>CO</a:t>
            </a:r>
            <a:r>
              <a:rPr lang="en-US" baseline="-25000" dirty="0" err="1">
                <a:latin typeface="+mj-lt"/>
              </a:rPr>
              <a:t>n</a:t>
            </a:r>
            <a:r>
              <a:rPr lang="en-US" dirty="0">
                <a:latin typeface="+mj-lt"/>
              </a:rPr>
              <a:t>) logic</a:t>
            </a:r>
            <a:endParaRPr lang="en-US" baseline="-250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86694" y="6436659"/>
            <a:ext cx="1881106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" y="3429000"/>
            <a:ext cx="8991600" cy="28194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152400" y="1752600"/>
            <a:ext cx="8991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G (carry generate) is dependent upon </a:t>
            </a:r>
            <a:r>
              <a:rPr lang="en-US" sz="2000" dirty="0" smtClean="0">
                <a:latin typeface="+mj-lt"/>
              </a:rPr>
              <a:t>current stage's </a:t>
            </a:r>
            <a:r>
              <a:rPr lang="en-US" sz="2000" dirty="0">
                <a:latin typeface="+mj-lt"/>
              </a:rPr>
              <a:t>ability </a:t>
            </a:r>
            <a:r>
              <a:rPr lang="en-US" sz="2000" dirty="0" smtClean="0">
                <a:latin typeface="+mj-lt"/>
              </a:rPr>
              <a:t>to </a:t>
            </a:r>
            <a:r>
              <a:rPr lang="en-US" sz="2000" u="sng" dirty="0" smtClean="0">
                <a:latin typeface="+mj-lt"/>
              </a:rPr>
              <a:t>generate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 carry</a:t>
            </a:r>
            <a:r>
              <a:rPr lang="en-US" sz="2000" dirty="0" smtClean="0"/>
              <a:t>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P</a:t>
            </a:r>
            <a:r>
              <a:rPr lang="en-US" sz="2000" baseline="-25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(carry propagate) is dependent upon </a:t>
            </a:r>
            <a:r>
              <a:rPr lang="en-US" sz="2000" dirty="0" smtClean="0">
                <a:latin typeface="+mj-lt"/>
              </a:rPr>
              <a:t>current (and prior) stages’ ability to </a:t>
            </a:r>
            <a:r>
              <a:rPr lang="en-US" sz="2000" u="sng" dirty="0" smtClean="0">
                <a:latin typeface="+mj-lt"/>
              </a:rPr>
              <a:t>propagate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 carry</a:t>
            </a:r>
            <a:r>
              <a:rPr lang="en-US" sz="2000" dirty="0"/>
              <a:t>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A </a:t>
            </a:r>
            <a:r>
              <a:rPr lang="en-US" sz="2000" dirty="0">
                <a:latin typeface="+mj-lt"/>
              </a:rPr>
              <a:t>carry is generated at a stage i if it is generated by stage </a:t>
            </a:r>
            <a:r>
              <a:rPr lang="en-US" sz="2000" dirty="0" smtClean="0">
                <a:latin typeface="+mj-lt"/>
              </a:rPr>
              <a:t>i’s inputs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A</a:t>
            </a:r>
            <a:r>
              <a:rPr lang="en-US" sz="2000" baseline="-25000" dirty="0" err="1">
                <a:latin typeface="+mj-lt"/>
              </a:rPr>
              <a:t>i</a:t>
            </a:r>
            <a:r>
              <a:rPr lang="en-US" sz="2000" dirty="0" err="1">
                <a:latin typeface="+mj-lt"/>
              </a:rPr>
              <a:t>,B</a:t>
            </a:r>
            <a:r>
              <a:rPr lang="en-US" sz="2000" baseline="-25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) or by any prior stage and propagated by </a:t>
            </a:r>
            <a:r>
              <a:rPr lang="en-US" sz="2000" dirty="0" smtClean="0">
                <a:latin typeface="+mj-lt"/>
              </a:rPr>
              <a:t>every succeeding </a:t>
            </a:r>
            <a:r>
              <a:rPr lang="en-US" sz="2000" dirty="0">
                <a:latin typeface="+mj-lt"/>
              </a:rPr>
              <a:t>stage</a:t>
            </a:r>
            <a:r>
              <a:rPr lang="en-US" sz="2000" dirty="0"/>
              <a:t>.</a:t>
            </a:r>
            <a:endParaRPr lang="en-US" sz="2000" baseline="-25000" dirty="0"/>
          </a:p>
          <a:p>
            <a:endParaRPr lang="en-US" baseline="-25000" dirty="0"/>
          </a:p>
        </p:txBody>
      </p:sp>
      <p:graphicFrame>
        <p:nvGraphicFramePr>
          <p:cNvPr id="566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431314"/>
              </p:ext>
            </p:extLst>
          </p:nvPr>
        </p:nvGraphicFramePr>
        <p:xfrm>
          <a:off x="3733799" y="673120"/>
          <a:ext cx="1423851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49" name="Equation" r:id="rId4" imgW="736560" imgH="228600" progId="">
                  <p:embed/>
                </p:oleObj>
              </mc:Choice>
              <mc:Fallback>
                <p:oleObj name="Equation" r:id="rId4" imgW="736560" imgH="228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799" y="673120"/>
                        <a:ext cx="1423851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51581"/>
              </p:ext>
            </p:extLst>
          </p:nvPr>
        </p:nvGraphicFramePr>
        <p:xfrm>
          <a:off x="5791200" y="673120"/>
          <a:ext cx="14963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50" name="Equation" r:id="rId6" imgW="774360" imgH="228600" progId="">
                  <p:embed/>
                </p:oleObj>
              </mc:Choice>
              <mc:Fallback>
                <p:oleObj name="Equation" r:id="rId6" imgW="774360" imgH="2286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73120"/>
                        <a:ext cx="14963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239000" y="6417733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870216"/>
              </p:ext>
            </p:extLst>
          </p:nvPr>
        </p:nvGraphicFramePr>
        <p:xfrm>
          <a:off x="304800" y="215920"/>
          <a:ext cx="300106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51" name="Equation" r:id="rId8" imgW="1816100" imgH="622300" progId="Equation.3">
                  <p:embed/>
                </p:oleObj>
              </mc:Choice>
              <mc:Fallback>
                <p:oleObj name="Equation" r:id="rId8" imgW="18161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" y="215920"/>
                        <a:ext cx="3001066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4245590"/>
            <a:ext cx="8077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re-arrange the </a:t>
            </a:r>
            <a:r>
              <a:rPr lang="en-US" dirty="0" err="1"/>
              <a:t>Cout</a:t>
            </a:r>
            <a:r>
              <a:rPr lang="en-US" dirty="0"/>
              <a:t> equation, a defining G = A &amp; B and P = A + B to get…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Intuitively, you can think of it in this way…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Alternatively, you can back substitute and observe that because we can generate all the P and G terms in one </a:t>
            </a:r>
            <a:r>
              <a:rPr lang="en-US" dirty="0" err="1"/>
              <a:t>Tpd</a:t>
            </a:r>
            <a:r>
              <a:rPr lang="en-US" dirty="0"/>
              <a:t> we are no longer dependent on </a:t>
            </a:r>
            <a:r>
              <a:rPr lang="en-US" dirty="0" err="1"/>
              <a:t>Cout</a:t>
            </a:r>
            <a:r>
              <a:rPr lang="en-US" dirty="0"/>
              <a:t> of previous stage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961" name="Object 9"/>
          <p:cNvGraphicFramePr>
            <a:graphicFrameLocks noChangeAspect="1"/>
          </p:cNvGraphicFramePr>
          <p:nvPr/>
        </p:nvGraphicFramePr>
        <p:xfrm>
          <a:off x="2590800" y="457200"/>
          <a:ext cx="30480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15" name="Equation" r:id="rId4" imgW="1803240" imgH="914400" progId="">
                  <p:embed/>
                </p:oleObj>
              </mc:Choice>
              <mc:Fallback>
                <p:oleObj name="Equation" r:id="rId4" imgW="1803240" imgH="9144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"/>
                        <a:ext cx="3048000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7955" name="Picture 3" descr="38"/>
          <p:cNvPicPr>
            <a:picLocks noChangeAspect="1" noChangeArrowheads="1"/>
          </p:cNvPicPr>
          <p:nvPr/>
        </p:nvPicPr>
        <p:blipFill>
          <a:blip r:embed="rId6"/>
          <a:srcRect t="32701" b="11847"/>
          <a:stretch>
            <a:fillRect/>
          </a:stretch>
        </p:blipFill>
        <p:spPr bwMode="auto">
          <a:xfrm>
            <a:off x="152400" y="4038600"/>
            <a:ext cx="8915400" cy="2743200"/>
          </a:xfrm>
          <a:prstGeom prst="rect">
            <a:avLst/>
          </a:prstGeom>
          <a:noFill/>
        </p:spPr>
      </p:pic>
      <p:graphicFrame>
        <p:nvGraphicFramePr>
          <p:cNvPr id="637956" name="Object 4"/>
          <p:cNvGraphicFramePr>
            <a:graphicFrameLocks noChangeAspect="1"/>
          </p:cNvGraphicFramePr>
          <p:nvPr/>
        </p:nvGraphicFramePr>
        <p:xfrm>
          <a:off x="7315200" y="609600"/>
          <a:ext cx="1371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16" name="Equation" r:id="rId7" imgW="736560" imgH="228600" progId="">
                  <p:embed/>
                </p:oleObj>
              </mc:Choice>
              <mc:Fallback>
                <p:oleObj name="Equation" r:id="rId7" imgW="73656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609600"/>
                        <a:ext cx="13716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57" name="Object 5"/>
          <p:cNvGraphicFramePr>
            <a:graphicFrameLocks noChangeAspect="1"/>
          </p:cNvGraphicFramePr>
          <p:nvPr/>
        </p:nvGraphicFramePr>
        <p:xfrm>
          <a:off x="7280275" y="1035050"/>
          <a:ext cx="1441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17" name="Equation" r:id="rId9" imgW="774360" imgH="228600" progId="">
                  <p:embed/>
                </p:oleObj>
              </mc:Choice>
              <mc:Fallback>
                <p:oleObj name="Equation" r:id="rId9" imgW="77436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035050"/>
                        <a:ext cx="14414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288925" y="45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37959" name="Object 7"/>
          <p:cNvGraphicFramePr>
            <a:graphicFrameLocks noChangeAspect="1"/>
          </p:cNvGraphicFramePr>
          <p:nvPr/>
        </p:nvGraphicFramePr>
        <p:xfrm>
          <a:off x="152400" y="457200"/>
          <a:ext cx="19050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18" name="Equation" r:id="rId11" imgW="1155600" imgH="457200" progId="">
                  <p:embed/>
                </p:oleObj>
              </mc:Choice>
              <mc:Fallback>
                <p:oleObj name="Equation" r:id="rId11" imgW="1155600" imgH="457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57200"/>
                        <a:ext cx="1905000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60" name="Object 8"/>
          <p:cNvGraphicFramePr>
            <a:graphicFrameLocks noChangeAspect="1"/>
          </p:cNvGraphicFramePr>
          <p:nvPr/>
        </p:nvGraphicFramePr>
        <p:xfrm>
          <a:off x="152400" y="1973263"/>
          <a:ext cx="19812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19" name="Equation" r:id="rId13" imgW="1180800" imgH="685800" progId="">
                  <p:embed/>
                </p:oleObj>
              </mc:Choice>
              <mc:Fallback>
                <p:oleObj name="Equation" r:id="rId13" imgW="1180800" imgH="6858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73263"/>
                        <a:ext cx="1981200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62" name="Object 10"/>
          <p:cNvGraphicFramePr>
            <a:graphicFrameLocks noChangeAspect="1"/>
          </p:cNvGraphicFramePr>
          <p:nvPr/>
        </p:nvGraphicFramePr>
        <p:xfrm>
          <a:off x="2717800" y="2325688"/>
          <a:ext cx="4394200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20" name="Equation" r:id="rId15" imgW="2705040" imgH="914400" progId="">
                  <p:embed/>
                </p:oleObj>
              </mc:Choice>
              <mc:Fallback>
                <p:oleObj name="Equation" r:id="rId15" imgW="2705040" imgH="9144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325688"/>
                        <a:ext cx="4394200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64" name="Oval 12"/>
          <p:cNvSpPr>
            <a:spLocks noChangeArrowheads="1"/>
          </p:cNvSpPr>
          <p:nvPr/>
        </p:nvSpPr>
        <p:spPr bwMode="auto">
          <a:xfrm>
            <a:off x="4876800" y="4876800"/>
            <a:ext cx="5334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7965" name="Oval 13"/>
          <p:cNvSpPr>
            <a:spLocks noChangeArrowheads="1"/>
          </p:cNvSpPr>
          <p:nvPr/>
        </p:nvSpPr>
        <p:spPr bwMode="auto">
          <a:xfrm>
            <a:off x="2514600" y="4876800"/>
            <a:ext cx="5334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7966" name="Oval 14"/>
          <p:cNvSpPr>
            <a:spLocks noChangeArrowheads="1"/>
          </p:cNvSpPr>
          <p:nvPr/>
        </p:nvSpPr>
        <p:spPr bwMode="auto">
          <a:xfrm>
            <a:off x="76200" y="4876800"/>
            <a:ext cx="5334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67"/>
            <a:ext cx="7772400" cy="601133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Carry Look-Ahead Adder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746125" y="618067"/>
            <a:ext cx="7712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n+1</a:t>
            </a:r>
            <a:r>
              <a:rPr lang="en-US" dirty="0">
                <a:latin typeface="+mj-lt"/>
              </a:rPr>
              <a:t> logic not dependent upon entire prior stage (</a:t>
            </a:r>
            <a:r>
              <a:rPr lang="en-US" dirty="0" err="1">
                <a:latin typeface="+mj-lt"/>
              </a:rPr>
              <a:t>CO</a:t>
            </a:r>
            <a:r>
              <a:rPr lang="en-US" baseline="-25000" dirty="0" err="1">
                <a:latin typeface="+mj-lt"/>
              </a:rPr>
              <a:t>n</a:t>
            </a:r>
            <a:r>
              <a:rPr lang="en-US" dirty="0">
                <a:latin typeface="+mj-lt"/>
              </a:rPr>
              <a:t>) logic</a:t>
            </a:r>
          </a:p>
          <a:p>
            <a:r>
              <a:rPr lang="en-US" dirty="0">
                <a:latin typeface="+mj-lt"/>
              </a:rPr>
              <a:t>	Uses: G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 through G</a:t>
            </a:r>
            <a:r>
              <a:rPr lang="en-US" baseline="-25000" dirty="0">
                <a:latin typeface="+mj-lt"/>
              </a:rPr>
              <a:t>n-1</a:t>
            </a:r>
            <a:r>
              <a:rPr lang="en-US" dirty="0">
                <a:latin typeface="+mj-lt"/>
              </a:rPr>
              <a:t> and P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through P</a:t>
            </a:r>
            <a:r>
              <a:rPr lang="en-US" baseline="-25000" dirty="0">
                <a:latin typeface="+mj-lt"/>
              </a:rPr>
              <a:t>n-1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0" y="2032530"/>
            <a:ext cx="8382000" cy="3945467"/>
            <a:chOff x="304800" y="2032530"/>
            <a:chExt cx="8839200" cy="4323590"/>
          </a:xfrm>
        </p:grpSpPr>
        <p:pic>
          <p:nvPicPr>
            <p:cNvPr id="564227" name="Picture 3" descr="38"/>
            <p:cNvPicPr>
              <a:picLocks noChangeAspect="1" noChangeArrowheads="1"/>
            </p:cNvPicPr>
            <p:nvPr/>
          </p:nvPicPr>
          <p:blipFill>
            <a:blip r:embed="rId3"/>
            <a:srcRect b="11847"/>
            <a:stretch>
              <a:fillRect/>
            </a:stretch>
          </p:blipFill>
          <p:spPr bwMode="auto">
            <a:xfrm>
              <a:off x="304800" y="2032530"/>
              <a:ext cx="8839200" cy="4323590"/>
            </a:xfrm>
            <a:prstGeom prst="rect">
              <a:avLst/>
            </a:prstGeom>
            <a:noFill/>
          </p:spPr>
        </p:pic>
        <p:sp>
          <p:nvSpPr>
            <p:cNvPr id="564229" name="Rectangle 5"/>
            <p:cNvSpPr>
              <a:spLocks noChangeArrowheads="1"/>
            </p:cNvSpPr>
            <p:nvPr/>
          </p:nvSpPr>
          <p:spPr bwMode="auto">
            <a:xfrm>
              <a:off x="2895600" y="3886200"/>
              <a:ext cx="2438400" cy="15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1" name="Oval 7"/>
            <p:cNvSpPr>
              <a:spLocks noChangeArrowheads="1"/>
            </p:cNvSpPr>
            <p:nvPr/>
          </p:nvSpPr>
          <p:spPr bwMode="auto">
            <a:xfrm>
              <a:off x="1295400" y="3192992"/>
              <a:ext cx="685800" cy="5334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762000" y="1516592"/>
            <a:ext cx="6316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Settling Time = 6t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>
                <a:latin typeface="+mj-lt"/>
              </a:rPr>
              <a:t>(constant) for 3 or more stages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264400" y="6502725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086428"/>
            <a:ext cx="9169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 closely at </a:t>
            </a:r>
            <a:r>
              <a:rPr lang="en-US" sz="1800" dirty="0" err="1"/>
              <a:t>Tpd</a:t>
            </a:r>
            <a:r>
              <a:rPr lang="en-US" sz="1800" dirty="0"/>
              <a:t> – not cumulative through the carry look-ahead part. 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Doesn’t use previous carry-out stage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0"/>
            <a:ext cx="7772400" cy="6858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Speed Up Improvement</a:t>
            </a:r>
          </a:p>
        </p:txBody>
      </p:sp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381000" y="967188"/>
            <a:ext cx="615245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Ripple Carry Adder (n) Stages using HA for LSB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(2n)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US" sz="2800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Carry Look-Ahead Adder (n) Stages (using SOP)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6T</a:t>
            </a:r>
            <a:r>
              <a:rPr lang="en-US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</a:p>
          <a:p>
            <a:endParaRPr lang="en-US" baseline="-25000" dirty="0">
              <a:latin typeface="+mj-lt"/>
            </a:endParaRPr>
          </a:p>
          <a:p>
            <a:endParaRPr lang="en-US" baseline="-25000" dirty="0">
              <a:latin typeface="+mj-lt"/>
            </a:endParaRP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Speed up for n stage adder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((2n)T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6T</a:t>
            </a:r>
            <a:r>
              <a:rPr lang="en-US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dirty="0">
                <a:latin typeface="+mj-lt"/>
              </a:rPr>
              <a:t>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(2nT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Assume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=1 and </a:t>
            </a:r>
            <a:r>
              <a:rPr lang="en-US" dirty="0" smtClean="0">
                <a:latin typeface="+mj-lt"/>
              </a:rPr>
              <a:t>4 stages: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	(2 x 4 – 6)/(2 x 4</a:t>
            </a:r>
            <a:r>
              <a:rPr lang="en-US" dirty="0" smtClean="0">
                <a:latin typeface="+mj-lt"/>
              </a:rPr>
              <a:t>)=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=2/8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=25</a:t>
            </a:r>
            <a:r>
              <a:rPr lang="en-US" dirty="0">
                <a:latin typeface="+mj-lt"/>
              </a:rPr>
              <a:t>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4648200"/>
            <a:ext cx="2590800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r>
              <a:rPr lang="en-US" dirty="0" smtClean="0"/>
              <a:t>Assuming Carry Look-Ahead we have 25% speedup for 4 stages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8077200" cy="47244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Adders and </a:t>
            </a: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Subtractors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33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Speed Up Improvement</a:t>
            </a: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6017929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Ripple Carry Adder (n) Stages using HA for LSB</a:t>
            </a:r>
          </a:p>
          <a:p>
            <a:r>
              <a:rPr lang="en-US" dirty="0">
                <a:latin typeface="+mj-lt"/>
              </a:rPr>
              <a:t>	(2n)</a:t>
            </a:r>
            <a:r>
              <a:rPr lang="en-US" dirty="0" err="1">
                <a:latin typeface="+mj-lt"/>
              </a:rPr>
              <a:t>T</a:t>
            </a:r>
            <a:r>
              <a:rPr lang="en-US" baseline="-25000" dirty="0" err="1">
                <a:latin typeface="+mj-lt"/>
              </a:rPr>
              <a:t>p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Carry Look-Ahead Adder (n) Stages (using SOP)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5T</a:t>
            </a:r>
            <a:r>
              <a:rPr lang="en-US" sz="36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</a:p>
          <a:p>
            <a:endParaRPr lang="en-US" baseline="-25000" dirty="0">
              <a:latin typeface="+mj-lt"/>
            </a:endParaRPr>
          </a:p>
          <a:p>
            <a:endParaRPr lang="en-US" baseline="-25000" dirty="0">
              <a:latin typeface="+mj-lt"/>
            </a:endParaRPr>
          </a:p>
          <a:p>
            <a:r>
              <a:rPr lang="en-US" dirty="0">
                <a:latin typeface="+mj-lt"/>
              </a:rPr>
              <a:t>Speed up for n stage adder</a:t>
            </a:r>
          </a:p>
          <a:p>
            <a:r>
              <a:rPr lang="en-US" dirty="0">
                <a:latin typeface="+mj-lt"/>
              </a:rPr>
              <a:t>	((2n)T</a:t>
            </a:r>
            <a:r>
              <a:rPr lang="en-US" baseline="-25000" dirty="0">
                <a:latin typeface="+mj-lt"/>
              </a:rPr>
              <a:t>p</a:t>
            </a:r>
            <a:r>
              <a:rPr lang="en-US" dirty="0">
                <a:latin typeface="+mj-lt"/>
              </a:rPr>
              <a:t>-5T</a:t>
            </a:r>
            <a:r>
              <a:rPr lang="en-US" baseline="-25000" dirty="0">
                <a:latin typeface="+mj-lt"/>
              </a:rPr>
              <a:t>p</a:t>
            </a:r>
            <a:r>
              <a:rPr lang="en-US" dirty="0">
                <a:latin typeface="+mj-lt"/>
              </a:rPr>
              <a:t>)/(2n)</a:t>
            </a:r>
            <a:r>
              <a:rPr lang="en-US" dirty="0" err="1">
                <a:latin typeface="+mj-lt"/>
              </a:rPr>
              <a:t>T</a:t>
            </a:r>
            <a:r>
              <a:rPr lang="en-US" baseline="-25000" dirty="0" err="1">
                <a:latin typeface="+mj-lt"/>
              </a:rPr>
              <a:t>p</a:t>
            </a:r>
            <a:r>
              <a:rPr lang="en-US" dirty="0">
                <a:latin typeface="+mj-lt"/>
              </a:rPr>
              <a:t>)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Assume 4 stages</a:t>
            </a:r>
          </a:p>
          <a:p>
            <a:r>
              <a:rPr lang="en-US" dirty="0">
                <a:latin typeface="+mj-lt"/>
              </a:rPr>
              <a:t>	(2 x 4  – 5)/(2 x 4)</a:t>
            </a:r>
          </a:p>
          <a:p>
            <a:r>
              <a:rPr lang="en-US" dirty="0">
                <a:latin typeface="+mj-lt"/>
              </a:rPr>
              <a:t>	3/8</a:t>
            </a:r>
          </a:p>
          <a:p>
            <a:r>
              <a:rPr lang="en-US" dirty="0">
                <a:latin typeface="+mj-lt"/>
              </a:rPr>
              <a:t>	37.5%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3600" y="6420148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648200"/>
            <a:ext cx="2971800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r>
              <a:rPr lang="en-US" dirty="0" smtClean="0"/>
              <a:t>Assuming Carry Look-Ahead we have 37.5% speedup for 4 stages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85800" y="3581400"/>
            <a:ext cx="8382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2429" y="3465611"/>
            <a:ext cx="838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Limits to Speed Up</a:t>
            </a:r>
          </a:p>
        </p:txBody>
      </p:sp>
      <p:sp>
        <p:nvSpPr>
          <p:cNvPr id="6348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05800" cy="2895600"/>
          </a:xfrm>
        </p:spPr>
        <p:txBody>
          <a:bodyPr/>
          <a:lstStyle/>
          <a:p>
            <a:r>
              <a:rPr lang="en-US" dirty="0"/>
              <a:t>Carry generation G</a:t>
            </a:r>
            <a:r>
              <a:rPr lang="en-US" baseline="-25000" dirty="0"/>
              <a:t>0</a:t>
            </a:r>
            <a:r>
              <a:rPr lang="en-US" dirty="0"/>
              <a:t> of first stage must be </a:t>
            </a:r>
            <a:r>
              <a:rPr lang="en-US" dirty="0">
                <a:solidFill>
                  <a:srgbClr val="FF0000"/>
                </a:solidFill>
              </a:rPr>
              <a:t>capable of driving </a:t>
            </a:r>
            <a:r>
              <a:rPr lang="en-US" dirty="0"/>
              <a:t>all succeeding stages</a:t>
            </a:r>
          </a:p>
          <a:p>
            <a:r>
              <a:rPr lang="en-US" dirty="0"/>
              <a:t>Each succeeding stage requires gates with </a:t>
            </a:r>
            <a:r>
              <a:rPr lang="en-US" dirty="0">
                <a:solidFill>
                  <a:srgbClr val="FF0000"/>
                </a:solidFill>
              </a:rPr>
              <a:t>increasing number of inputs </a:t>
            </a:r>
            <a:r>
              <a:rPr lang="en-US" dirty="0"/>
              <a:t>(fan-in)</a:t>
            </a:r>
          </a:p>
          <a:p>
            <a:r>
              <a:rPr lang="en-US" dirty="0">
                <a:solidFill>
                  <a:srgbClr val="00B050"/>
                </a:solidFill>
              </a:rPr>
              <a:t>Gate count </a:t>
            </a:r>
            <a:r>
              <a:rPr lang="en-US" dirty="0">
                <a:solidFill>
                  <a:srgbClr val="FF0000"/>
                </a:solidFill>
              </a:rPr>
              <a:t>increases </a:t>
            </a:r>
            <a:r>
              <a:rPr lang="en-US" dirty="0"/>
              <a:t>with each stage</a:t>
            </a:r>
          </a:p>
        </p:txBody>
      </p:sp>
      <p:pic>
        <p:nvPicPr>
          <p:cNvPr id="634884" name="Picture 1028" descr="38"/>
          <p:cNvPicPr>
            <a:picLocks noChangeAspect="1" noChangeArrowheads="1"/>
          </p:cNvPicPr>
          <p:nvPr/>
        </p:nvPicPr>
        <p:blipFill>
          <a:blip r:embed="rId2"/>
          <a:srcRect t="32701" b="11847"/>
          <a:stretch>
            <a:fillRect/>
          </a:stretch>
        </p:blipFill>
        <p:spPr bwMode="auto">
          <a:xfrm>
            <a:off x="152400" y="4114800"/>
            <a:ext cx="8915400" cy="2743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DC7C-5993-4815-8A45-ED71DBEEAD9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44" y="38100"/>
            <a:ext cx="88392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Expandable Carry Look-Ahead Adder</a:t>
            </a:r>
          </a:p>
        </p:txBody>
      </p:sp>
      <p:pic>
        <p:nvPicPr>
          <p:cNvPr id="570371" name="Picture 3" descr="39"/>
          <p:cNvPicPr>
            <a:picLocks noChangeAspect="1" noChangeArrowheads="1"/>
          </p:cNvPicPr>
          <p:nvPr/>
        </p:nvPicPr>
        <p:blipFill>
          <a:blip r:embed="rId3"/>
          <a:srcRect b="30724"/>
          <a:stretch>
            <a:fillRect/>
          </a:stretch>
        </p:blipFill>
        <p:spPr bwMode="auto">
          <a:xfrm>
            <a:off x="106644" y="1456094"/>
            <a:ext cx="8839200" cy="2634282"/>
          </a:xfrm>
          <a:prstGeom prst="rect">
            <a:avLst/>
          </a:prstGeom>
          <a:noFill/>
        </p:spPr>
      </p:pic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3200400" y="4090376"/>
            <a:ext cx="2651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74LS83A &amp; 74LS283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239000" y="6417733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4572000"/>
            <a:ext cx="8839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74LS83A:  change slide after checking </a:t>
            </a:r>
            <a:r>
              <a:rPr lang="en-US" dirty="0" err="1"/>
              <a:t>Wakerly</a:t>
            </a:r>
            <a:r>
              <a:rPr lang="en-US" dirty="0"/>
              <a:t>?   Actual device sum is 24ns and carry is 17 and gate equivalent description confirms 4 </a:t>
            </a:r>
            <a:r>
              <a:rPr lang="en-US" dirty="0" err="1"/>
              <a:t>Tpd</a:t>
            </a:r>
            <a:r>
              <a:rPr lang="en-US" dirty="0"/>
              <a:t> for Sum, 3Tpd for CO4.   Carry look ahead used internally.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077200" cy="51054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Wallace Trees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23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Carry-Save Adders</a:t>
            </a:r>
            <a:br>
              <a:rPr lang="en-US" dirty="0"/>
            </a:br>
            <a:r>
              <a:rPr lang="en-US" dirty="0"/>
              <a:t>(Wallace Tree Summing Network)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2055813" y="1870075"/>
            <a:ext cx="26844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/>
              <a:t>A0</a:t>
            </a:r>
          </a:p>
          <a:p>
            <a:pPr algn="r"/>
            <a:r>
              <a:rPr lang="en-US"/>
              <a:t>B0</a:t>
            </a:r>
          </a:p>
          <a:p>
            <a:pPr algn="r"/>
            <a:r>
              <a:rPr lang="en-US" u="sng"/>
              <a:t>+  C0</a:t>
            </a:r>
          </a:p>
          <a:p>
            <a:pPr algn="r"/>
            <a:r>
              <a:rPr lang="en-US"/>
              <a:t>S10</a:t>
            </a:r>
          </a:p>
          <a:p>
            <a:pPr algn="r"/>
            <a:r>
              <a:rPr lang="en-US"/>
              <a:t>CO11        </a:t>
            </a:r>
          </a:p>
          <a:p>
            <a:pPr algn="r"/>
            <a:r>
              <a:rPr lang="en-US" u="sng"/>
              <a:t>+             D0</a:t>
            </a:r>
          </a:p>
          <a:p>
            <a:pPr algn="r"/>
            <a:r>
              <a:rPr lang="en-US"/>
              <a:t>S21 S20</a:t>
            </a:r>
          </a:p>
          <a:p>
            <a:pPr algn="r"/>
            <a:r>
              <a:rPr lang="en-US"/>
              <a:t>CO21       </a:t>
            </a:r>
          </a:p>
          <a:p>
            <a:pPr algn="r"/>
            <a:r>
              <a:rPr lang="en-US" u="sng"/>
              <a:t>+             E0</a:t>
            </a:r>
            <a:r>
              <a:rPr lang="en-US"/>
              <a:t> </a:t>
            </a:r>
          </a:p>
          <a:p>
            <a:pPr algn="r"/>
            <a:r>
              <a:rPr lang="en-US"/>
              <a:t>S31 S30</a:t>
            </a:r>
          </a:p>
          <a:p>
            <a:pPr algn="r"/>
            <a:r>
              <a:rPr lang="en-US"/>
              <a:t>CO32 CO31       </a:t>
            </a:r>
          </a:p>
          <a:p>
            <a:pPr algn="r"/>
            <a:r>
              <a:rPr lang="en-US" u="sng"/>
              <a:t>+   CO42</a:t>
            </a:r>
            <a:r>
              <a:rPr lang="en-US">
                <a:solidFill>
                  <a:schemeClr val="bg1"/>
                </a:solidFill>
              </a:rPr>
              <a:t>_________</a:t>
            </a:r>
          </a:p>
          <a:p>
            <a:pPr algn="r"/>
            <a:r>
              <a:rPr lang="en-US"/>
              <a:t>       S42     S41 S40</a:t>
            </a:r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769144" y="1336675"/>
            <a:ext cx="7758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Adding more than two operands with full adders (A,B,CI,CO)</a:t>
            </a:r>
          </a:p>
        </p:txBody>
      </p:sp>
      <p:sp>
        <p:nvSpPr>
          <p:cNvPr id="572421" name="Line 5"/>
          <p:cNvSpPr>
            <a:spLocks noChangeShapeType="1"/>
          </p:cNvSpPr>
          <p:nvPr/>
        </p:nvSpPr>
        <p:spPr bwMode="auto">
          <a:xfrm flipH="1">
            <a:off x="3962400" y="32766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2422" name="Line 6"/>
          <p:cNvSpPr>
            <a:spLocks noChangeShapeType="1"/>
          </p:cNvSpPr>
          <p:nvPr/>
        </p:nvSpPr>
        <p:spPr bwMode="auto">
          <a:xfrm flipH="1">
            <a:off x="3962400" y="43434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2423" name="Line 7"/>
          <p:cNvSpPr>
            <a:spLocks noChangeShapeType="1"/>
          </p:cNvSpPr>
          <p:nvPr/>
        </p:nvSpPr>
        <p:spPr bwMode="auto">
          <a:xfrm flipH="1">
            <a:off x="3962400" y="54864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2424" name="Line 8"/>
          <p:cNvSpPr>
            <a:spLocks noChangeShapeType="1"/>
          </p:cNvSpPr>
          <p:nvPr/>
        </p:nvSpPr>
        <p:spPr bwMode="auto">
          <a:xfrm flipH="1">
            <a:off x="3276600" y="54864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2426" name="Line 10"/>
          <p:cNvSpPr>
            <a:spLocks noChangeShapeType="1"/>
          </p:cNvSpPr>
          <p:nvPr/>
        </p:nvSpPr>
        <p:spPr bwMode="auto">
          <a:xfrm>
            <a:off x="3124200" y="6248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2427" name="Line 11"/>
          <p:cNvSpPr>
            <a:spLocks noChangeShapeType="1"/>
          </p:cNvSpPr>
          <p:nvPr/>
        </p:nvSpPr>
        <p:spPr bwMode="auto">
          <a:xfrm flipH="1" flipV="1">
            <a:off x="3276600" y="6096000"/>
            <a:ext cx="304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Carry-Save Adders</a:t>
            </a:r>
          </a:p>
        </p:txBody>
      </p:sp>
      <p:pic>
        <p:nvPicPr>
          <p:cNvPr id="573443" name="Picture 3" descr="40"/>
          <p:cNvPicPr>
            <a:picLocks noChangeAspect="1" noChangeArrowheads="1"/>
          </p:cNvPicPr>
          <p:nvPr/>
        </p:nvPicPr>
        <p:blipFill>
          <a:blip r:embed="rId2"/>
          <a:srcRect b="7043"/>
          <a:stretch>
            <a:fillRect/>
          </a:stretch>
        </p:blipFill>
        <p:spPr bwMode="auto">
          <a:xfrm>
            <a:off x="1066800" y="152400"/>
            <a:ext cx="7165975" cy="65960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1" name="Picture 3" descr="41"/>
          <p:cNvPicPr>
            <a:picLocks noChangeAspect="1" noChangeArrowheads="1"/>
          </p:cNvPicPr>
          <p:nvPr/>
        </p:nvPicPr>
        <p:blipFill>
          <a:blip r:embed="rId2"/>
          <a:srcRect b="14044"/>
          <a:stretch>
            <a:fillRect/>
          </a:stretch>
        </p:blipFill>
        <p:spPr bwMode="auto">
          <a:xfrm>
            <a:off x="304800" y="1766888"/>
            <a:ext cx="8680450" cy="42449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8862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Multipliers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Multiplier Design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76200" y="1600200"/>
            <a:ext cx="768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M x N bit multiplier requires M+N bit result:  2</a:t>
            </a:r>
            <a:r>
              <a:rPr lang="en-US" baseline="30000" dirty="0">
                <a:latin typeface="+mj-lt"/>
              </a:rPr>
              <a:t>M</a:t>
            </a:r>
            <a:r>
              <a:rPr lang="en-US" dirty="0">
                <a:latin typeface="+mj-lt"/>
              </a:rPr>
              <a:t> x 2</a:t>
            </a:r>
            <a:r>
              <a:rPr lang="en-US" baseline="30000" dirty="0">
                <a:latin typeface="+mj-lt"/>
              </a:rPr>
              <a:t>N</a:t>
            </a:r>
            <a:r>
              <a:rPr lang="en-US" dirty="0">
                <a:latin typeface="+mj-lt"/>
              </a:rPr>
              <a:t> = 2</a:t>
            </a:r>
            <a:r>
              <a:rPr lang="en-US" baseline="30000" dirty="0">
                <a:latin typeface="+mj-lt"/>
              </a:rPr>
              <a:t>M+N</a:t>
            </a: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76200" y="20574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Consider a 2-bit x 2-bit binary multiplier</a:t>
            </a:r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457200" y="2644775"/>
            <a:ext cx="118903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/>
              <a:t>11</a:t>
            </a:r>
          </a:p>
          <a:p>
            <a:pPr algn="r"/>
            <a:r>
              <a:rPr lang="en-US" u="sng" dirty="0"/>
              <a:t>x11</a:t>
            </a:r>
          </a:p>
          <a:p>
            <a:pPr algn="r"/>
            <a:r>
              <a:rPr lang="en-US" dirty="0"/>
              <a:t>11</a:t>
            </a:r>
          </a:p>
          <a:p>
            <a:pPr algn="r"/>
            <a:r>
              <a:rPr lang="en-US" u="sng" dirty="0" smtClean="0"/>
              <a:t>+  11</a:t>
            </a:r>
            <a:r>
              <a:rPr lang="en-US" u="sng" dirty="0" smtClean="0">
                <a:solidFill>
                  <a:schemeClr val="bg1"/>
                </a:solidFill>
              </a:rPr>
              <a:t>..</a:t>
            </a:r>
            <a:r>
              <a:rPr lang="en-US" u="sng" dirty="0" smtClean="0"/>
              <a:t>  </a:t>
            </a:r>
            <a:endParaRPr lang="en-US" u="sng" dirty="0"/>
          </a:p>
          <a:p>
            <a:pPr algn="r"/>
            <a:r>
              <a:rPr lang="en-US" dirty="0"/>
              <a:t>1001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1843088" y="2603500"/>
            <a:ext cx="21955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multiplicand</a:t>
            </a:r>
          </a:p>
          <a:p>
            <a:r>
              <a:rPr lang="en-US">
                <a:solidFill>
                  <a:schemeClr val="accent2"/>
                </a:solidFill>
              </a:rPr>
              <a:t>multiplier</a:t>
            </a:r>
          </a:p>
          <a:p>
            <a:r>
              <a:rPr lang="en-US">
                <a:solidFill>
                  <a:schemeClr val="accent2"/>
                </a:solidFill>
              </a:rPr>
              <a:t>partial product 0</a:t>
            </a:r>
          </a:p>
          <a:p>
            <a:r>
              <a:rPr lang="en-US">
                <a:solidFill>
                  <a:schemeClr val="accent2"/>
                </a:solidFill>
              </a:rPr>
              <a:t>partial product 1</a:t>
            </a:r>
          </a:p>
          <a:p>
            <a:r>
              <a:rPr lang="en-US">
                <a:solidFill>
                  <a:schemeClr val="accent2"/>
                </a:solidFill>
              </a:rPr>
              <a:t>result</a:t>
            </a: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76201" y="4724400"/>
            <a:ext cx="89154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Truth tables quickly become unmanageable –use modular </a:t>
            </a:r>
            <a:r>
              <a:rPr lang="en-US" dirty="0" smtClean="0">
                <a:latin typeface="+mj-lt"/>
              </a:rPr>
              <a:t>approach</a:t>
            </a: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Every partial product can be obtained from an AND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Use ripple or carry look-ahead adder to add two sets of partial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Use carry save adder to add more than two sets of partial </a:t>
            </a:r>
            <a:r>
              <a:rPr lang="en-US" dirty="0" smtClean="0">
                <a:latin typeface="+mj-lt"/>
              </a:rPr>
              <a:t>products</a:t>
            </a:r>
            <a:endParaRPr lang="en-US" dirty="0">
              <a:latin typeface="+mj-lt"/>
            </a:endParaRPr>
          </a:p>
        </p:txBody>
      </p:sp>
      <p:sp>
        <p:nvSpPr>
          <p:cNvPr id="574472" name="Text Box 8"/>
          <p:cNvSpPr txBox="1">
            <a:spLocks noChangeArrowheads="1"/>
          </p:cNvSpPr>
          <p:nvPr/>
        </p:nvSpPr>
        <p:spPr bwMode="auto">
          <a:xfrm>
            <a:off x="5410200" y="2590800"/>
            <a:ext cx="29797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A0 B0  A0xB0  A0</a:t>
            </a:r>
            <a:r>
              <a:rPr lang="en-US">
                <a:latin typeface="Symbol" pitchFamily="18" charset="2"/>
              </a:rPr>
              <a:t>×</a:t>
            </a:r>
            <a:r>
              <a:rPr lang="en-US"/>
              <a:t>B0</a:t>
            </a:r>
          </a:p>
          <a:p>
            <a:r>
              <a:rPr lang="en-US"/>
              <a:t>  0   0          0          0</a:t>
            </a:r>
          </a:p>
          <a:p>
            <a:r>
              <a:rPr lang="en-US"/>
              <a:t>  0   1          0          0</a:t>
            </a:r>
          </a:p>
          <a:p>
            <a:r>
              <a:rPr lang="en-US"/>
              <a:t>  1   0          0          0</a:t>
            </a:r>
          </a:p>
          <a:p>
            <a:r>
              <a:rPr lang="en-US"/>
              <a:t>  1   1          1          1</a:t>
            </a:r>
          </a:p>
        </p:txBody>
      </p:sp>
      <p:sp>
        <p:nvSpPr>
          <p:cNvPr id="574473" name="Line 9"/>
          <p:cNvSpPr>
            <a:spLocks noChangeShapeType="1"/>
          </p:cNvSpPr>
          <p:nvPr/>
        </p:nvSpPr>
        <p:spPr bwMode="auto">
          <a:xfrm>
            <a:off x="5410200" y="2984500"/>
            <a:ext cx="289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4474" name="Line 10"/>
          <p:cNvSpPr>
            <a:spLocks noChangeShapeType="1"/>
          </p:cNvSpPr>
          <p:nvPr/>
        </p:nvSpPr>
        <p:spPr bwMode="auto">
          <a:xfrm rot="5400000">
            <a:off x="5524500" y="3556000"/>
            <a:ext cx="1752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239000" y="6434792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5867400"/>
          </a:xfrm>
          <a:solidFill>
            <a:srgbClr val="FFFF00"/>
          </a:solidFill>
        </p:spPr>
        <p:txBody>
          <a:bodyPr/>
          <a:lstStyle/>
          <a:p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3-bit x 3-bit Multiplier</a:t>
            </a:r>
            <a:b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Ripple Adders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24" y="38799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Half Adder</a:t>
            </a:r>
          </a:p>
        </p:txBody>
      </p:sp>
      <p:pic>
        <p:nvPicPr>
          <p:cNvPr id="543748" name="Picture 4" descr="30"/>
          <p:cNvPicPr>
            <a:picLocks noChangeAspect="1" noChangeArrowheads="1"/>
          </p:cNvPicPr>
          <p:nvPr/>
        </p:nvPicPr>
        <p:blipFill>
          <a:blip r:embed="rId3"/>
          <a:srcRect b="29277"/>
          <a:stretch>
            <a:fillRect/>
          </a:stretch>
        </p:blipFill>
        <p:spPr bwMode="auto">
          <a:xfrm>
            <a:off x="228600" y="3921125"/>
            <a:ext cx="8515350" cy="2632075"/>
          </a:xfrm>
          <a:prstGeom prst="rect">
            <a:avLst/>
          </a:prstGeom>
          <a:noFill/>
        </p:spPr>
      </p:pic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1166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A0</a:t>
            </a:r>
          </a:p>
          <a:p>
            <a:r>
              <a:rPr lang="en-US" u="sng"/>
              <a:t>+      B0</a:t>
            </a:r>
          </a:p>
          <a:p>
            <a:r>
              <a:rPr lang="en-US"/>
              <a:t>CO1 S0</a:t>
            </a:r>
          </a:p>
        </p:txBody>
      </p:sp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3048000" y="1676400"/>
            <a:ext cx="2047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A0 B0  C01 S0</a:t>
            </a:r>
          </a:p>
          <a:p>
            <a:r>
              <a:rPr lang="en-US"/>
              <a:t> 0    0      0     0</a:t>
            </a:r>
          </a:p>
          <a:p>
            <a:r>
              <a:rPr lang="en-US"/>
              <a:t> 0    1      0     1</a:t>
            </a:r>
          </a:p>
          <a:p>
            <a:r>
              <a:rPr lang="en-US"/>
              <a:t> 1    0      0     1</a:t>
            </a:r>
          </a:p>
          <a:p>
            <a:r>
              <a:rPr lang="en-US"/>
              <a:t> 1    1      1     0</a:t>
            </a:r>
          </a:p>
        </p:txBody>
      </p:sp>
      <p:sp>
        <p:nvSpPr>
          <p:cNvPr id="543751" name="Line 7"/>
          <p:cNvSpPr>
            <a:spLocks noChangeShapeType="1"/>
          </p:cNvSpPr>
          <p:nvPr/>
        </p:nvSpPr>
        <p:spPr bwMode="auto">
          <a:xfrm>
            <a:off x="4054475" y="1787525"/>
            <a:ext cx="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752" name="Line 8"/>
          <p:cNvSpPr>
            <a:spLocks noChangeShapeType="1"/>
          </p:cNvSpPr>
          <p:nvPr/>
        </p:nvSpPr>
        <p:spPr bwMode="auto">
          <a:xfrm rot="5400000">
            <a:off x="4054475" y="1177925"/>
            <a:ext cx="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43754" name="Object 10"/>
          <p:cNvGraphicFramePr>
            <a:graphicFrameLocks noChangeAspect="1"/>
          </p:cNvGraphicFramePr>
          <p:nvPr/>
        </p:nvGraphicFramePr>
        <p:xfrm>
          <a:off x="5486400" y="1787525"/>
          <a:ext cx="3505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7" name="Equation" r:id="rId4" imgW="2044440" imgH="431640" progId="">
                  <p:embed/>
                </p:oleObj>
              </mc:Choice>
              <mc:Fallback>
                <p:oleObj name="Equation" r:id="rId4" imgW="2044440" imgH="4316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87525"/>
                        <a:ext cx="35052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3-bit x 3-bit Multiplier</a:t>
            </a:r>
            <a:br>
              <a:rPr lang="en-US" dirty="0"/>
            </a:br>
            <a:r>
              <a:rPr lang="en-US" dirty="0"/>
              <a:t>Using Ripple Adders</a:t>
            </a:r>
          </a:p>
        </p:txBody>
      </p:sp>
      <p:grpSp>
        <p:nvGrpSpPr>
          <p:cNvPr id="583687" name="Group 7"/>
          <p:cNvGrpSpPr>
            <a:grpSpLocks/>
          </p:cNvGrpSpPr>
          <p:nvPr/>
        </p:nvGrpSpPr>
        <p:grpSpPr bwMode="auto">
          <a:xfrm>
            <a:off x="1479961" y="2032000"/>
            <a:ext cx="7181439" cy="4826000"/>
            <a:chOff x="566" y="960"/>
            <a:chExt cx="4890" cy="2421"/>
          </a:xfrm>
        </p:grpSpPr>
        <p:sp>
          <p:nvSpPr>
            <p:cNvPr id="583684" name="Text Box 4"/>
            <p:cNvSpPr txBox="1">
              <a:spLocks noChangeArrowheads="1"/>
            </p:cNvSpPr>
            <p:nvPr/>
          </p:nvSpPr>
          <p:spPr bwMode="auto">
            <a:xfrm>
              <a:off x="2409" y="960"/>
              <a:ext cx="2014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multiplicand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multiplier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partial product 0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partial product 1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partial sum 0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partial product 2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partial sum	 1 (result)</a:t>
              </a:r>
            </a:p>
          </p:txBody>
        </p:sp>
        <p:sp>
          <p:nvSpPr>
            <p:cNvPr id="583685" name="Text Box 5"/>
            <p:cNvSpPr txBox="1">
              <a:spLocks noChangeArrowheads="1"/>
            </p:cNvSpPr>
            <p:nvPr/>
          </p:nvSpPr>
          <p:spPr bwMode="auto">
            <a:xfrm>
              <a:off x="566" y="2858"/>
              <a:ext cx="262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j-lt"/>
                </a:rPr>
                <a:t>9 partial products (9 AND gates)</a:t>
              </a:r>
            </a:p>
            <a:p>
              <a:r>
                <a:rPr lang="en-US" dirty="0">
                  <a:latin typeface="+mj-lt"/>
                </a:rPr>
                <a:t>2 rows of adders</a:t>
              </a:r>
            </a:p>
          </p:txBody>
        </p:sp>
        <p:sp>
          <p:nvSpPr>
            <p:cNvPr id="583686" name="Text Box 6"/>
            <p:cNvSpPr txBox="1">
              <a:spLocks noChangeArrowheads="1"/>
            </p:cNvSpPr>
            <p:nvPr/>
          </p:nvSpPr>
          <p:spPr bwMode="auto">
            <a:xfrm>
              <a:off x="4080" y="1536"/>
              <a:ext cx="1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Pmn = Am x Bn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981200"/>
            <a:ext cx="4210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urier"/>
                <a:cs typeface="Courier"/>
              </a:rPr>
              <a:t>A2 A1 A0</a:t>
            </a:r>
          </a:p>
          <a:p>
            <a:pPr algn="r"/>
            <a:r>
              <a:rPr lang="en-US" u="sng" dirty="0">
                <a:latin typeface="Courier"/>
                <a:cs typeface="Courier"/>
              </a:rPr>
              <a:t>x  B2 B1 B0</a:t>
            </a:r>
          </a:p>
          <a:p>
            <a:pPr algn="r"/>
            <a:r>
              <a:rPr lang="en-US" dirty="0">
                <a:latin typeface="Courier"/>
                <a:cs typeface="Courier"/>
              </a:rPr>
              <a:t>P20 P10 P00</a:t>
            </a:r>
          </a:p>
          <a:p>
            <a:pPr algn="r"/>
            <a:r>
              <a:rPr lang="en-US" u="sng" dirty="0" smtClean="0">
                <a:latin typeface="Courier"/>
                <a:cs typeface="Courier"/>
              </a:rPr>
              <a:t>+    </a:t>
            </a:r>
            <a:r>
              <a:rPr lang="en-US" u="sng" dirty="0">
                <a:latin typeface="Courier"/>
                <a:cs typeface="Courier"/>
              </a:rPr>
              <a:t>P21 P11 </a:t>
            </a:r>
            <a:r>
              <a:rPr lang="en-US" u="sng" dirty="0" smtClean="0">
                <a:latin typeface="Courier"/>
                <a:cs typeface="Courier"/>
              </a:rPr>
              <a:t>P01</a:t>
            </a:r>
            <a:r>
              <a:rPr lang="en-US" u="sng" dirty="0" smtClean="0">
                <a:solidFill>
                  <a:srgbClr val="FFFFFF"/>
                </a:solidFill>
                <a:latin typeface="Courier"/>
                <a:cs typeface="Courier"/>
              </a:rPr>
              <a:t>……..        </a:t>
            </a:r>
            <a:endParaRPr lang="en-US" u="sng" dirty="0">
              <a:solidFill>
                <a:srgbClr val="FFFFFF"/>
              </a:solidFill>
              <a:latin typeface="Courier"/>
              <a:cs typeface="Courier"/>
            </a:endParaRPr>
          </a:p>
          <a:p>
            <a:pPr algn="r"/>
            <a:r>
              <a:rPr lang="en-US" dirty="0" smtClean="0">
                <a:latin typeface="Courier"/>
                <a:cs typeface="Courier"/>
              </a:rPr>
              <a:t>S40 S30 </a:t>
            </a:r>
            <a:r>
              <a:rPr lang="en-US" dirty="0">
                <a:latin typeface="Courier"/>
                <a:cs typeface="Courier"/>
              </a:rPr>
              <a:t>S20 S10 S00</a:t>
            </a:r>
          </a:p>
          <a:p>
            <a:pPr algn="r"/>
            <a:r>
              <a:rPr lang="en-US" u="sng" dirty="0" smtClean="0">
                <a:latin typeface="Courier"/>
                <a:cs typeface="Courier"/>
              </a:rPr>
              <a:t>+  </a:t>
            </a:r>
            <a:r>
              <a:rPr lang="en-US" u="sng" dirty="0">
                <a:latin typeface="Courier"/>
                <a:cs typeface="Courier"/>
              </a:rPr>
              <a:t>P22 P12 </a:t>
            </a:r>
            <a:r>
              <a:rPr lang="en-US" u="sng" dirty="0" smtClean="0">
                <a:latin typeface="Courier"/>
                <a:cs typeface="Courier"/>
              </a:rPr>
              <a:t>P02</a:t>
            </a:r>
            <a:r>
              <a:rPr lang="en-US" u="sng" dirty="0" smtClean="0">
                <a:solidFill>
                  <a:srgbClr val="FFFFFF"/>
                </a:solidFill>
                <a:latin typeface="Courier"/>
                <a:cs typeface="Courier"/>
              </a:rPr>
              <a:t>………………..</a:t>
            </a:r>
            <a:r>
              <a:rPr lang="en-US" u="sng" dirty="0" smtClean="0">
                <a:latin typeface="Courier"/>
                <a:cs typeface="Courier"/>
              </a:rPr>
              <a:t>              </a:t>
            </a:r>
            <a:endParaRPr lang="en-US" u="sng" dirty="0">
              <a:latin typeface="Courier"/>
              <a:cs typeface="Courier"/>
            </a:endParaRPr>
          </a:p>
          <a:p>
            <a:pPr algn="r"/>
            <a:r>
              <a:rPr lang="en-US" dirty="0">
                <a:latin typeface="Courier"/>
                <a:cs typeface="Courier"/>
              </a:rPr>
              <a:t>R5 </a:t>
            </a:r>
            <a:r>
              <a:rPr lang="en-US" dirty="0" smtClean="0">
                <a:latin typeface="Courier"/>
                <a:cs typeface="Courier"/>
              </a:rPr>
              <a:t>R4  R3  R2  </a:t>
            </a:r>
            <a:r>
              <a:rPr lang="en-US" dirty="0">
                <a:latin typeface="Courier"/>
                <a:cs typeface="Courier"/>
              </a:rPr>
              <a:t>R1  R0</a:t>
            </a:r>
          </a:p>
        </p:txBody>
      </p:sp>
    </p:spTree>
    <p:extLst>
      <p:ext uri="{BB962C8B-B14F-4D97-AF65-F5344CB8AC3E}">
        <p14:creationId xmlns:p14="http://schemas.microsoft.com/office/powerpoint/2010/main" val="3946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/>
              <a:t>Multiplier Using Ripple Carry Adders</a:t>
            </a:r>
          </a:p>
        </p:txBody>
      </p:sp>
      <p:pic>
        <p:nvPicPr>
          <p:cNvPr id="584707" name="Picture 1027" descr="42"/>
          <p:cNvPicPr>
            <a:picLocks noChangeAspect="1" noChangeArrowheads="1"/>
          </p:cNvPicPr>
          <p:nvPr/>
        </p:nvPicPr>
        <p:blipFill>
          <a:blip r:embed="rId2"/>
          <a:srcRect b="11359"/>
          <a:stretch>
            <a:fillRect/>
          </a:stretch>
        </p:blipFill>
        <p:spPr bwMode="auto">
          <a:xfrm>
            <a:off x="228600" y="1320800"/>
            <a:ext cx="8763000" cy="5475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4635762" y="394103"/>
            <a:ext cx="2754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multiplicand</a:t>
            </a:r>
          </a:p>
          <a:p>
            <a:r>
              <a:rPr lang="en-US" dirty="0">
                <a:solidFill>
                  <a:schemeClr val="accent2"/>
                </a:solidFill>
              </a:rPr>
              <a:t>multiplier</a:t>
            </a:r>
          </a:p>
          <a:p>
            <a:r>
              <a:rPr lang="en-US" dirty="0">
                <a:solidFill>
                  <a:schemeClr val="accent2"/>
                </a:solidFill>
              </a:rPr>
              <a:t>partial product 0</a:t>
            </a:r>
          </a:p>
          <a:p>
            <a:r>
              <a:rPr lang="en-US" dirty="0">
                <a:solidFill>
                  <a:schemeClr val="accent2"/>
                </a:solidFill>
              </a:rPr>
              <a:t>partial product 1</a:t>
            </a:r>
          </a:p>
          <a:p>
            <a:r>
              <a:rPr lang="en-US" dirty="0">
                <a:solidFill>
                  <a:srgbClr val="FF0000"/>
                </a:solidFill>
              </a:rPr>
              <a:t>partial sum 0</a:t>
            </a:r>
          </a:p>
          <a:p>
            <a:r>
              <a:rPr lang="en-US" dirty="0">
                <a:solidFill>
                  <a:schemeClr val="accent2"/>
                </a:solidFill>
              </a:rPr>
              <a:t>partial product 2</a:t>
            </a:r>
          </a:p>
          <a:p>
            <a:r>
              <a:rPr lang="en-US" dirty="0">
                <a:solidFill>
                  <a:srgbClr val="FF0000"/>
                </a:solidFill>
              </a:rPr>
              <a:t>partial sum 1 (result)</a:t>
            </a:r>
          </a:p>
        </p:txBody>
      </p:sp>
      <p:sp>
        <p:nvSpPr>
          <p:cNvPr id="585734" name="Text Box 6"/>
          <p:cNvSpPr txBox="1">
            <a:spLocks noChangeArrowheads="1"/>
          </p:cNvSpPr>
          <p:nvPr/>
        </p:nvSpPr>
        <p:spPr bwMode="auto">
          <a:xfrm>
            <a:off x="152400" y="0"/>
            <a:ext cx="218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Pmn</a:t>
            </a:r>
            <a:r>
              <a:rPr lang="en-US" dirty="0"/>
              <a:t> = Am x </a:t>
            </a:r>
            <a:r>
              <a:rPr lang="en-US" dirty="0" err="1"/>
              <a:t>Bn</a:t>
            </a:r>
            <a:endParaRPr lang="en-US" dirty="0"/>
          </a:p>
        </p:txBody>
      </p:sp>
      <p:pic>
        <p:nvPicPr>
          <p:cNvPr id="585739" name="Picture 11" descr="42"/>
          <p:cNvPicPr>
            <a:picLocks noChangeAspect="1" noChangeArrowheads="1"/>
          </p:cNvPicPr>
          <p:nvPr/>
        </p:nvPicPr>
        <p:blipFill>
          <a:blip r:embed="rId3"/>
          <a:srcRect b="11359"/>
          <a:stretch>
            <a:fillRect/>
          </a:stretch>
        </p:blipFill>
        <p:spPr bwMode="auto">
          <a:xfrm>
            <a:off x="1524000" y="3273288"/>
            <a:ext cx="5638800" cy="35228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62800" y="6320959"/>
            <a:ext cx="1905000" cy="457200"/>
          </a:xfrm>
        </p:spPr>
        <p:txBody>
          <a:bodyPr/>
          <a:lstStyle/>
          <a:p>
            <a:fld id="{5AB9BB7F-3EF0-46BA-8071-97AAD07A22F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87529216" y="394103"/>
            <a:ext cx="392164978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urier"/>
                <a:cs typeface="Courier"/>
              </a:rPr>
              <a:t>A2 A1 A0</a:t>
            </a:r>
          </a:p>
          <a:p>
            <a:pPr algn="r"/>
            <a:r>
              <a:rPr lang="en-US" u="sng" dirty="0">
                <a:latin typeface="Courier"/>
                <a:cs typeface="Courier"/>
              </a:rPr>
              <a:t>x  B2 B1 B0</a:t>
            </a:r>
          </a:p>
          <a:p>
            <a:pPr algn="r"/>
            <a:r>
              <a:rPr lang="en-US" dirty="0">
                <a:latin typeface="Courier"/>
                <a:cs typeface="Courier"/>
              </a:rPr>
              <a:t>P20 P10 P00  </a:t>
            </a:r>
          </a:p>
          <a:p>
            <a:pPr algn="r"/>
            <a:r>
              <a:rPr lang="en-US" u="sng" dirty="0">
                <a:latin typeface="Courier"/>
                <a:cs typeface="Courier"/>
              </a:rPr>
              <a:t>+     P21 P11 P01</a:t>
            </a:r>
            <a:r>
              <a:rPr lang="en-US" u="sng" dirty="0">
                <a:solidFill>
                  <a:srgbClr val="FFFFFF"/>
                </a:solidFill>
                <a:latin typeface="Courier"/>
                <a:cs typeface="Courier"/>
              </a:rPr>
              <a:t>……..</a:t>
            </a:r>
            <a:r>
              <a:rPr lang="en-US" u="sng" dirty="0">
                <a:latin typeface="Courier"/>
                <a:cs typeface="Courier"/>
              </a:rPr>
              <a:t>       </a:t>
            </a:r>
          </a:p>
          <a:p>
            <a:pPr algn="r"/>
            <a:r>
              <a:rPr lang="en-US" dirty="0">
                <a:latin typeface="Courier"/>
                <a:cs typeface="Courier"/>
              </a:rPr>
              <a:t>S40 S30 S20 S10 </a:t>
            </a:r>
            <a:r>
              <a:rPr lang="en-US" dirty="0" smtClean="0">
                <a:latin typeface="Courier"/>
                <a:cs typeface="Courier"/>
              </a:rPr>
              <a:t>S00</a:t>
            </a:r>
            <a:endParaRPr lang="en-US" dirty="0">
              <a:solidFill>
                <a:srgbClr val="FFFFFF"/>
              </a:solidFill>
              <a:latin typeface="Courier"/>
              <a:cs typeface="Courier"/>
            </a:endParaRPr>
          </a:p>
          <a:p>
            <a:pPr algn="r"/>
            <a:r>
              <a:rPr lang="en-US" u="sng" dirty="0" smtClean="0">
                <a:latin typeface="Courier"/>
                <a:cs typeface="Courier"/>
              </a:rPr>
              <a:t>+    </a:t>
            </a:r>
            <a:r>
              <a:rPr lang="en-US" u="sng" dirty="0">
                <a:latin typeface="Courier"/>
                <a:cs typeface="Courier"/>
              </a:rPr>
              <a:t>P22 P12 </a:t>
            </a:r>
            <a:r>
              <a:rPr lang="en-US" u="sng" dirty="0" smtClean="0">
                <a:latin typeface="Courier"/>
                <a:cs typeface="Courier"/>
              </a:rPr>
              <a:t>P02</a:t>
            </a:r>
            <a:r>
              <a:rPr lang="en-US" u="sng" dirty="0" smtClean="0">
                <a:solidFill>
                  <a:srgbClr val="FFFFFF"/>
                </a:solidFill>
                <a:latin typeface="Courier"/>
                <a:cs typeface="Courier"/>
              </a:rPr>
              <a:t>XXXXXXXX </a:t>
            </a:r>
            <a:r>
              <a:rPr lang="en-US" u="sng" dirty="0" smtClean="0">
                <a:latin typeface="Courier"/>
                <a:cs typeface="Courier"/>
              </a:rPr>
              <a:t>              </a:t>
            </a:r>
            <a:endParaRPr lang="en-US" u="sng" dirty="0">
              <a:latin typeface="Courier"/>
              <a:cs typeface="Courier"/>
            </a:endParaRPr>
          </a:p>
          <a:p>
            <a:pPr algn="r"/>
            <a:r>
              <a:rPr lang="en-US" dirty="0">
                <a:latin typeface="Courier"/>
                <a:cs typeface="Courier"/>
              </a:rPr>
              <a:t>R5  R4  R3  R2  R1  R0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537914"/>
            <a:ext cx="240394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Using ripple carry adder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5867400"/>
          </a:xfrm>
          <a:solidFill>
            <a:srgbClr val="FFFF00"/>
          </a:solidFill>
        </p:spPr>
        <p:txBody>
          <a:bodyPr/>
          <a:lstStyle/>
          <a:p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3-bit x 3-bit Multiplier</a:t>
            </a:r>
            <a:b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Save Adder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5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/>
              <a:t>Multiplier Using Carry Save Adder</a:t>
            </a:r>
          </a:p>
        </p:txBody>
      </p:sp>
      <p:pic>
        <p:nvPicPr>
          <p:cNvPr id="587779" name="Picture 3" descr="43"/>
          <p:cNvPicPr>
            <a:picLocks noChangeAspect="1" noChangeArrowheads="1"/>
          </p:cNvPicPr>
          <p:nvPr/>
        </p:nvPicPr>
        <p:blipFill>
          <a:blip r:embed="rId3"/>
          <a:srcRect b="12312"/>
          <a:stretch>
            <a:fillRect/>
          </a:stretch>
        </p:blipFill>
        <p:spPr bwMode="auto">
          <a:xfrm>
            <a:off x="304800" y="1082675"/>
            <a:ext cx="8534400" cy="570071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91200" y="4910134"/>
            <a:ext cx="3200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Can use the Wallace Summing Tree (Carry Save) Adder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61722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ALUs – Arithmetic Logic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8549" y="4127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ALUs – Arithmetic Logic Units</a:t>
            </a:r>
          </a:p>
        </p:txBody>
      </p:sp>
      <p:pic>
        <p:nvPicPr>
          <p:cNvPr id="578563" name="Picture 3" descr="44"/>
          <p:cNvPicPr>
            <a:picLocks noChangeAspect="1" noChangeArrowheads="1"/>
          </p:cNvPicPr>
          <p:nvPr/>
        </p:nvPicPr>
        <p:blipFill>
          <a:blip r:embed="rId2"/>
          <a:srcRect l="11337" r="15286" b="16905"/>
          <a:stretch>
            <a:fillRect/>
          </a:stretch>
        </p:blipFill>
        <p:spPr bwMode="auto">
          <a:xfrm>
            <a:off x="381000" y="2133600"/>
            <a:ext cx="2743200" cy="2489200"/>
          </a:xfrm>
          <a:prstGeom prst="rect">
            <a:avLst/>
          </a:prstGeom>
          <a:noFill/>
        </p:spPr>
      </p:pic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3505200" y="3263900"/>
            <a:ext cx="53784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 S0   F  and CO   Comment</a:t>
            </a:r>
          </a:p>
          <a:p>
            <a:r>
              <a:rPr lang="en-US"/>
              <a:t> 0   0     A+CI         Increment A if CI == 1</a:t>
            </a:r>
          </a:p>
          <a:p>
            <a:r>
              <a:rPr lang="en-US"/>
              <a:t> 0   1     A+B+CI    Add A+B with carry</a:t>
            </a:r>
            <a:r>
              <a:rPr lang="en-US">
                <a:sym typeface="Wingdings" pitchFamily="2" charset="2"/>
              </a:rPr>
              <a:t> </a:t>
            </a:r>
            <a:endParaRPr lang="en-US"/>
          </a:p>
          <a:p>
            <a:r>
              <a:rPr lang="en-US"/>
              <a:t> 1   0     A OR B     </a:t>
            </a:r>
            <a:r>
              <a:rPr lang="en-US">
                <a:sym typeface="Wingdings" pitchFamily="2" charset="2"/>
              </a:rPr>
              <a:t>A OR B</a:t>
            </a:r>
            <a:endParaRPr lang="en-US"/>
          </a:p>
          <a:p>
            <a:r>
              <a:rPr lang="en-US"/>
              <a:t> 1   1     A </a:t>
            </a:r>
            <a:r>
              <a:rPr lang="en-US">
                <a:latin typeface="Symbol" pitchFamily="18" charset="2"/>
              </a:rPr>
              <a:t>Å </a:t>
            </a:r>
            <a:r>
              <a:rPr lang="en-US"/>
              <a:t>B        A XOR B</a:t>
            </a:r>
          </a:p>
        </p:txBody>
      </p:sp>
      <p:sp>
        <p:nvSpPr>
          <p:cNvPr id="578567" name="Line 7"/>
          <p:cNvSpPr>
            <a:spLocks noChangeShapeType="1"/>
          </p:cNvSpPr>
          <p:nvPr/>
        </p:nvSpPr>
        <p:spPr bwMode="auto">
          <a:xfrm>
            <a:off x="3505200" y="3644900"/>
            <a:ext cx="541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68" name="Line 8"/>
          <p:cNvSpPr>
            <a:spLocks noChangeShapeType="1"/>
          </p:cNvSpPr>
          <p:nvPr/>
        </p:nvSpPr>
        <p:spPr bwMode="auto">
          <a:xfrm>
            <a:off x="4343400" y="3416300"/>
            <a:ext cx="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69" name="Line 9"/>
          <p:cNvSpPr>
            <a:spLocks noChangeShapeType="1"/>
          </p:cNvSpPr>
          <p:nvPr/>
        </p:nvSpPr>
        <p:spPr bwMode="auto">
          <a:xfrm>
            <a:off x="5867400" y="3416300"/>
            <a:ext cx="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8570" name="Text Box 10"/>
          <p:cNvSpPr txBox="1">
            <a:spLocks noChangeArrowheads="1"/>
          </p:cNvSpPr>
          <p:nvPr/>
        </p:nvSpPr>
        <p:spPr bwMode="auto">
          <a:xfrm>
            <a:off x="669925" y="1412875"/>
            <a:ext cx="444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Computational heart of a computer</a:t>
            </a:r>
          </a:p>
        </p:txBody>
      </p:sp>
      <p:sp>
        <p:nvSpPr>
          <p:cNvPr id="578571" name="Text Box 11"/>
          <p:cNvSpPr txBox="1">
            <a:spLocks noChangeArrowheads="1"/>
          </p:cNvSpPr>
          <p:nvPr/>
        </p:nvSpPr>
        <p:spPr bwMode="auto">
          <a:xfrm>
            <a:off x="3489325" y="2022475"/>
            <a:ext cx="5373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 (mode) selects arithmetic or logic mode</a:t>
            </a:r>
          </a:p>
          <a:p>
            <a:r>
              <a:rPr lang="en-US"/>
              <a:t>S (select) selects operations</a:t>
            </a:r>
          </a:p>
        </p:txBody>
      </p:sp>
      <p:sp>
        <p:nvSpPr>
          <p:cNvPr id="578572" name="Text Box 12"/>
          <p:cNvSpPr txBox="1">
            <a:spLocks noChangeArrowheads="1"/>
          </p:cNvSpPr>
          <p:nvPr/>
        </p:nvSpPr>
        <p:spPr bwMode="auto">
          <a:xfrm>
            <a:off x="914400" y="5715000"/>
            <a:ext cx="687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1-bit slice (because of CO, capable of being expanded)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ALU Implementation</a:t>
            </a:r>
          </a:p>
        </p:txBody>
      </p:sp>
      <p:pic>
        <p:nvPicPr>
          <p:cNvPr id="579588" name="Picture 4" descr="45"/>
          <p:cNvPicPr>
            <a:picLocks noChangeAspect="1" noChangeArrowheads="1"/>
          </p:cNvPicPr>
          <p:nvPr/>
        </p:nvPicPr>
        <p:blipFill>
          <a:blip r:embed="rId2"/>
          <a:srcRect b="7248"/>
          <a:stretch>
            <a:fillRect/>
          </a:stretch>
        </p:blipFill>
        <p:spPr bwMode="auto">
          <a:xfrm>
            <a:off x="76200" y="1371600"/>
            <a:ext cx="8991600" cy="5334000"/>
          </a:xfrm>
          <a:prstGeom prst="rect">
            <a:avLst/>
          </a:prstGeom>
          <a:noFill/>
        </p:spPr>
      </p:pic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6342063" y="4800600"/>
            <a:ext cx="24209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M S0   F  and CO </a:t>
            </a:r>
          </a:p>
          <a:p>
            <a:pPr marL="457200" indent="-457200"/>
            <a:r>
              <a:rPr lang="en-US"/>
              <a:t>0   0     A+CI </a:t>
            </a:r>
          </a:p>
          <a:p>
            <a:pPr marL="457200" indent="-457200"/>
            <a:r>
              <a:rPr lang="en-US"/>
              <a:t>0   1     A+B+CI </a:t>
            </a:r>
          </a:p>
          <a:p>
            <a:pPr marL="457200" indent="-457200"/>
            <a:r>
              <a:rPr lang="en-US"/>
              <a:t>1   0     A OR B </a:t>
            </a:r>
          </a:p>
          <a:p>
            <a:pPr marL="457200" indent="-457200"/>
            <a:r>
              <a:rPr lang="en-US"/>
              <a:t>1   1     A </a:t>
            </a:r>
            <a:r>
              <a:rPr lang="en-US">
                <a:latin typeface="Symbol" pitchFamily="18" charset="2"/>
              </a:rPr>
              <a:t>Å </a:t>
            </a:r>
            <a:r>
              <a:rPr lang="en-US"/>
              <a:t>B</a:t>
            </a:r>
          </a:p>
        </p:txBody>
      </p:sp>
      <p:sp>
        <p:nvSpPr>
          <p:cNvPr id="579590" name="Line 6"/>
          <p:cNvSpPr>
            <a:spLocks noChangeShapeType="1"/>
          </p:cNvSpPr>
          <p:nvPr/>
        </p:nvSpPr>
        <p:spPr bwMode="auto">
          <a:xfrm flipV="1">
            <a:off x="6400800" y="5194300"/>
            <a:ext cx="2133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9592" name="Line 8"/>
          <p:cNvSpPr>
            <a:spLocks noChangeShapeType="1"/>
          </p:cNvSpPr>
          <p:nvPr/>
        </p:nvSpPr>
        <p:spPr bwMode="auto">
          <a:xfrm>
            <a:off x="7162800" y="4965700"/>
            <a:ext cx="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ALUs – Arithmetic Logic Units</a:t>
            </a:r>
          </a:p>
        </p:txBody>
      </p:sp>
      <p:pic>
        <p:nvPicPr>
          <p:cNvPr id="580613" name="Picture 5" descr="46"/>
          <p:cNvPicPr>
            <a:picLocks noChangeAspect="1" noChangeArrowheads="1"/>
          </p:cNvPicPr>
          <p:nvPr/>
        </p:nvPicPr>
        <p:blipFill>
          <a:blip r:embed="rId2"/>
          <a:srcRect b="10797"/>
          <a:stretch>
            <a:fillRect/>
          </a:stretch>
        </p:blipFill>
        <p:spPr bwMode="auto">
          <a:xfrm>
            <a:off x="133350" y="1746250"/>
            <a:ext cx="8858250" cy="45942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Implementation of 16-bit ALU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30"/>
          <p:cNvPicPr>
            <a:picLocks noChangeAspect="1" noChangeArrowheads="1"/>
          </p:cNvPicPr>
          <p:nvPr/>
        </p:nvPicPr>
        <p:blipFill>
          <a:blip r:embed="rId2"/>
          <a:srcRect l="4027" t="13394" r="75839" b="39514"/>
          <a:stretch>
            <a:fillRect/>
          </a:stretch>
        </p:blipFill>
        <p:spPr bwMode="auto">
          <a:xfrm>
            <a:off x="2057400" y="2743200"/>
            <a:ext cx="1143000" cy="1168400"/>
          </a:xfrm>
          <a:prstGeom prst="rect">
            <a:avLst/>
          </a:prstGeom>
          <a:noFill/>
        </p:spPr>
      </p:pic>
      <p:pic>
        <p:nvPicPr>
          <p:cNvPr id="7" name="Picture 4" descr="30"/>
          <p:cNvPicPr>
            <a:picLocks noChangeAspect="1" noChangeArrowheads="1"/>
          </p:cNvPicPr>
          <p:nvPr/>
        </p:nvPicPr>
        <p:blipFill>
          <a:blip r:embed="rId2"/>
          <a:srcRect l="42953" t="11346" r="40940" b="41562"/>
          <a:stretch>
            <a:fillRect/>
          </a:stretch>
        </p:blipFill>
        <p:spPr bwMode="auto">
          <a:xfrm>
            <a:off x="304800" y="2286000"/>
            <a:ext cx="1371600" cy="1752600"/>
          </a:xfrm>
          <a:prstGeom prst="rect">
            <a:avLst/>
          </a:prstGeom>
          <a:noFill/>
        </p:spPr>
      </p:pic>
      <p:pic>
        <p:nvPicPr>
          <p:cNvPr id="8" name="Picture 8" descr="33"/>
          <p:cNvPicPr>
            <a:picLocks noChangeAspect="1" noChangeArrowheads="1"/>
          </p:cNvPicPr>
          <p:nvPr/>
        </p:nvPicPr>
        <p:blipFill>
          <a:blip r:embed="rId3"/>
          <a:srcRect l="48985" t="18251" r="32353" b="47275"/>
          <a:stretch>
            <a:fillRect/>
          </a:stretch>
        </p:blipFill>
        <p:spPr bwMode="auto">
          <a:xfrm>
            <a:off x="4495800" y="2379663"/>
            <a:ext cx="1676400" cy="1582737"/>
          </a:xfrm>
          <a:prstGeom prst="rect">
            <a:avLst/>
          </a:prstGeom>
          <a:noFill/>
        </p:spPr>
      </p:pic>
      <p:pic>
        <p:nvPicPr>
          <p:cNvPr id="9" name="Picture 9" descr="33"/>
          <p:cNvPicPr>
            <a:picLocks noChangeAspect="1" noChangeArrowheads="1"/>
          </p:cNvPicPr>
          <p:nvPr/>
        </p:nvPicPr>
        <p:blipFill>
          <a:blip r:embed="rId3"/>
          <a:srcRect r="60345" b="29700"/>
          <a:stretch>
            <a:fillRect/>
          </a:stretch>
        </p:blipFill>
        <p:spPr bwMode="auto">
          <a:xfrm>
            <a:off x="6505209" y="2057400"/>
            <a:ext cx="2410191" cy="2184400"/>
          </a:xfrm>
          <a:prstGeom prst="rect">
            <a:avLst/>
          </a:prstGeom>
          <a:noFill/>
        </p:spPr>
      </p:pic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4876800"/>
            <a:ext cx="27908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3950" y="4876800"/>
            <a:ext cx="32956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608" y="20511"/>
            <a:ext cx="7772400" cy="741489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Half </a:t>
            </a:r>
            <a:r>
              <a:rPr lang="en-US" dirty="0" err="1"/>
              <a:t>Subtractor</a:t>
            </a:r>
            <a:endParaRPr lang="en-US" dirty="0"/>
          </a:p>
        </p:txBody>
      </p:sp>
      <p:pic>
        <p:nvPicPr>
          <p:cNvPr id="545795" name="Picture 3" descr="31"/>
          <p:cNvPicPr>
            <a:picLocks noChangeAspect="1" noChangeArrowheads="1"/>
          </p:cNvPicPr>
          <p:nvPr/>
        </p:nvPicPr>
        <p:blipFill>
          <a:blip r:embed="rId4"/>
          <a:srcRect r="11212" b="29355"/>
          <a:stretch>
            <a:fillRect/>
          </a:stretch>
        </p:blipFill>
        <p:spPr bwMode="auto">
          <a:xfrm>
            <a:off x="0" y="2889250"/>
            <a:ext cx="8915400" cy="2536825"/>
          </a:xfrm>
          <a:prstGeom prst="rect">
            <a:avLst/>
          </a:prstGeom>
          <a:noFill/>
        </p:spPr>
      </p:pic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762000" y="860425"/>
            <a:ext cx="1209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A0</a:t>
            </a:r>
          </a:p>
          <a:p>
            <a:r>
              <a:rPr lang="en-US" u="sng"/>
              <a:t>-       B0</a:t>
            </a:r>
          </a:p>
          <a:p>
            <a:r>
              <a:rPr lang="en-US"/>
              <a:t>BO1 D0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2895600" y="860425"/>
            <a:ext cx="2098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A0 B0  B01 D0</a:t>
            </a:r>
          </a:p>
          <a:p>
            <a:r>
              <a:rPr lang="en-US"/>
              <a:t> 0    0      0     0</a:t>
            </a:r>
          </a:p>
          <a:p>
            <a:r>
              <a:rPr lang="en-US"/>
              <a:t> 0    1      1     1</a:t>
            </a:r>
          </a:p>
          <a:p>
            <a:r>
              <a:rPr lang="en-US"/>
              <a:t> 1    0      0     1</a:t>
            </a:r>
          </a:p>
          <a:p>
            <a:r>
              <a:rPr lang="en-US"/>
              <a:t> 1    1      0     0</a:t>
            </a:r>
          </a:p>
        </p:txBody>
      </p:sp>
      <p:sp>
        <p:nvSpPr>
          <p:cNvPr id="545798" name="Line 6"/>
          <p:cNvSpPr>
            <a:spLocks noChangeShapeType="1"/>
          </p:cNvSpPr>
          <p:nvPr/>
        </p:nvSpPr>
        <p:spPr bwMode="auto">
          <a:xfrm>
            <a:off x="3902075" y="971550"/>
            <a:ext cx="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5799" name="Line 7"/>
          <p:cNvSpPr>
            <a:spLocks noChangeShapeType="1"/>
          </p:cNvSpPr>
          <p:nvPr/>
        </p:nvSpPr>
        <p:spPr bwMode="auto">
          <a:xfrm rot="5400000">
            <a:off x="3902075" y="361950"/>
            <a:ext cx="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45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81118"/>
              </p:ext>
            </p:extLst>
          </p:nvPr>
        </p:nvGraphicFramePr>
        <p:xfrm>
          <a:off x="5313363" y="950913"/>
          <a:ext cx="35480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34" name="Equation" r:id="rId5" imgW="2070000" imgH="457200" progId="">
                  <p:embed/>
                </p:oleObj>
              </mc:Choice>
              <mc:Fallback>
                <p:oleObj name="Equation" r:id="rId5" imgW="2070000" imgH="4572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950913"/>
                        <a:ext cx="3548062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239000" y="6393180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5632" y="5608350"/>
            <a:ext cx="902836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Contrast with Half Adder: same equation for D0!  But BO1 and CO1 are different.  Must complement A0.  Can build HS from HA by</a:t>
            </a:r>
          </a:p>
          <a:p>
            <a:r>
              <a:rPr lang="en-US" dirty="0"/>
              <a:t>Inverting A0, then inverting S bit to correct.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Implementation of 16-bit ALU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4" descr="45"/>
          <p:cNvPicPr>
            <a:picLocks noChangeAspect="1" noChangeArrowheads="1"/>
          </p:cNvPicPr>
          <p:nvPr/>
        </p:nvPicPr>
        <p:blipFill>
          <a:blip r:embed="rId2"/>
          <a:srcRect b="7248"/>
          <a:stretch>
            <a:fillRect/>
          </a:stretch>
        </p:blipFill>
        <p:spPr bwMode="auto">
          <a:xfrm>
            <a:off x="4343400" y="1828800"/>
            <a:ext cx="4343400" cy="2576593"/>
          </a:xfrm>
          <a:prstGeom prst="rect">
            <a:avLst/>
          </a:prstGeom>
          <a:noFill/>
        </p:spPr>
      </p:pic>
      <p:pic>
        <p:nvPicPr>
          <p:cNvPr id="6" name="Picture 3" descr="44"/>
          <p:cNvPicPr>
            <a:picLocks noChangeAspect="1" noChangeArrowheads="1"/>
          </p:cNvPicPr>
          <p:nvPr/>
        </p:nvPicPr>
        <p:blipFill>
          <a:blip r:embed="rId3"/>
          <a:srcRect l="11337" r="15286" b="16905"/>
          <a:stretch>
            <a:fillRect/>
          </a:stretch>
        </p:blipFill>
        <p:spPr bwMode="auto">
          <a:xfrm>
            <a:off x="1295400" y="2057400"/>
            <a:ext cx="1828800" cy="1659467"/>
          </a:xfrm>
          <a:prstGeom prst="rect">
            <a:avLst/>
          </a:prstGeom>
          <a:noFill/>
        </p:spPr>
      </p:pic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733925"/>
            <a:ext cx="3505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4000500"/>
            <a:ext cx="50482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676400"/>
            <a:ext cx="4653751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44"/>
          <p:cNvPicPr>
            <a:picLocks noChangeAspect="1" noChangeArrowheads="1"/>
          </p:cNvPicPr>
          <p:nvPr/>
        </p:nvPicPr>
        <p:blipFill>
          <a:blip r:embed="rId3"/>
          <a:srcRect l="11337" r="15286" b="16905"/>
          <a:stretch>
            <a:fillRect/>
          </a:stretch>
        </p:blipFill>
        <p:spPr bwMode="auto">
          <a:xfrm>
            <a:off x="4876800" y="1905000"/>
            <a:ext cx="1828800" cy="16594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Implementation of 16-bit ALU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181600" y="2286000"/>
            <a:ext cx="76200" cy="76200"/>
          </a:xfrm>
          <a:prstGeom prst="line">
            <a:avLst/>
          </a:prstGeom>
          <a:ln>
            <a:solidFill>
              <a:srgbClr val="0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334000" y="3048000"/>
            <a:ext cx="76200" cy="76200"/>
          </a:xfrm>
          <a:prstGeom prst="line">
            <a:avLst/>
          </a:prstGeom>
          <a:ln>
            <a:solidFill>
              <a:srgbClr val="0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68440" y="20574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68440" y="28194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  <p:pic>
        <p:nvPicPr>
          <p:cNvPr id="13" name="Picture 3" descr="44"/>
          <p:cNvPicPr>
            <a:picLocks noChangeAspect="1" noChangeArrowheads="1"/>
          </p:cNvPicPr>
          <p:nvPr/>
        </p:nvPicPr>
        <p:blipFill>
          <a:blip r:embed="rId4" cstate="print"/>
          <a:srcRect l="11337" r="15286" b="16905"/>
          <a:stretch>
            <a:fillRect/>
          </a:stretch>
        </p:blipFill>
        <p:spPr bwMode="auto">
          <a:xfrm rot="5400000">
            <a:off x="4792448" y="4174380"/>
            <a:ext cx="1286932" cy="1167772"/>
          </a:xfrm>
          <a:prstGeom prst="rect">
            <a:avLst/>
          </a:prstGeom>
          <a:noFill/>
        </p:spPr>
      </p:pic>
      <p:pic>
        <p:nvPicPr>
          <p:cNvPr id="14" name="Picture 3" descr="44"/>
          <p:cNvPicPr>
            <a:picLocks noChangeAspect="1" noChangeArrowheads="1"/>
          </p:cNvPicPr>
          <p:nvPr/>
        </p:nvPicPr>
        <p:blipFill>
          <a:blip r:embed="rId4" cstate="print"/>
          <a:srcRect l="11337" r="15286" b="16905"/>
          <a:stretch>
            <a:fillRect/>
          </a:stretch>
        </p:blipFill>
        <p:spPr bwMode="auto">
          <a:xfrm rot="5400000">
            <a:off x="6087848" y="4174380"/>
            <a:ext cx="1286932" cy="1167772"/>
          </a:xfrm>
          <a:prstGeom prst="rect">
            <a:avLst/>
          </a:prstGeom>
          <a:noFill/>
        </p:spPr>
      </p:pic>
      <p:pic>
        <p:nvPicPr>
          <p:cNvPr id="15" name="Picture 3" descr="44"/>
          <p:cNvPicPr>
            <a:picLocks noChangeAspect="1" noChangeArrowheads="1"/>
          </p:cNvPicPr>
          <p:nvPr/>
        </p:nvPicPr>
        <p:blipFill>
          <a:blip r:embed="rId4" cstate="print"/>
          <a:srcRect l="11337" r="15286" b="16905"/>
          <a:stretch>
            <a:fillRect/>
          </a:stretch>
        </p:blipFill>
        <p:spPr bwMode="auto">
          <a:xfrm rot="5400000">
            <a:off x="7764248" y="4174380"/>
            <a:ext cx="1286932" cy="11677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279957" y="4495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00600" y="3962400"/>
            <a:ext cx="4267200" cy="1676400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676400"/>
            <a:ext cx="4653751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Better…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45713" y="1961615"/>
            <a:ext cx="4245874" cy="3600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module</a:t>
            </a: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err="1" smtClean="0">
                <a:latin typeface="Consolas"/>
                <a:cs typeface="Consolas"/>
              </a:rPr>
              <a:t>ALUnBit</a:t>
            </a:r>
            <a:r>
              <a:rPr lang="en-US" sz="1200" dirty="0" smtClean="0">
                <a:latin typeface="Consolas"/>
                <a:cs typeface="Consolas"/>
              </a:rPr>
              <a:t>(F,CO,A</a:t>
            </a:r>
            <a:r>
              <a:rPr lang="en-US" sz="1200" dirty="0">
                <a:latin typeface="Consolas"/>
                <a:cs typeface="Consolas"/>
              </a:rPr>
              <a:t>,B</a:t>
            </a:r>
            <a:r>
              <a:rPr lang="en-US" sz="1200" dirty="0" smtClean="0">
                <a:latin typeface="Consolas"/>
                <a:cs typeface="Consolas"/>
              </a:rPr>
              <a:t>,CI,M,S)</a:t>
            </a:r>
            <a:r>
              <a:rPr lang="en-US" sz="1200" dirty="0">
                <a:latin typeface="Consolas"/>
                <a:cs typeface="Consolas"/>
              </a:rPr>
              <a:t>;</a:t>
            </a: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parameter</a:t>
            </a: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err="1">
                <a:latin typeface="Consolas"/>
                <a:cs typeface="Consolas"/>
              </a:rPr>
              <a:t>nBITS</a:t>
            </a:r>
            <a:r>
              <a:rPr lang="en-US" sz="1200" dirty="0">
                <a:latin typeface="Consolas"/>
                <a:cs typeface="Consolas"/>
              </a:rPr>
              <a:t> = 16</a:t>
            </a:r>
            <a:r>
              <a:rPr lang="en-US" sz="1200" dirty="0" smtClean="0">
                <a:latin typeface="Consolas"/>
                <a:cs typeface="Consolas"/>
              </a:rPr>
              <a:t>;</a:t>
            </a:r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input</a:t>
            </a:r>
            <a:r>
              <a:rPr lang="en-US" sz="1200" dirty="0">
                <a:latin typeface="Consolas"/>
                <a:cs typeface="Consolas"/>
              </a:rPr>
              <a:t> [nBITS-1:0] A,B;</a:t>
            </a: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input</a:t>
            </a: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CI, M, S;</a:t>
            </a:r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output</a:t>
            </a:r>
            <a:r>
              <a:rPr lang="en-US" sz="1200" dirty="0">
                <a:latin typeface="Consolas"/>
                <a:cs typeface="Consolas"/>
              </a:rPr>
              <a:t> [nBITS-1:0] F;</a:t>
            </a: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output</a:t>
            </a: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CO;</a:t>
            </a:r>
            <a:endParaRPr lang="en-US" sz="1200" dirty="0">
              <a:latin typeface="Consolas"/>
              <a:cs typeface="Consolas"/>
            </a:endParaRPr>
          </a:p>
          <a:p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wire</a:t>
            </a:r>
            <a:r>
              <a:rPr lang="en-US" sz="1200" dirty="0">
                <a:latin typeface="Consolas"/>
                <a:cs typeface="Consolas"/>
              </a:rPr>
              <a:t> C[nBITS:0];</a:t>
            </a:r>
          </a:p>
          <a:p>
            <a:r>
              <a:rPr lang="en-US" sz="1200" dirty="0" err="1">
                <a:solidFill>
                  <a:srgbClr val="262699"/>
                </a:solidFill>
                <a:latin typeface="Consolas"/>
                <a:cs typeface="Consolas"/>
              </a:rPr>
              <a:t>genvar</a:t>
            </a:r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 </a:t>
            </a:r>
            <a:r>
              <a:rPr lang="en-US" sz="1200" dirty="0">
                <a:latin typeface="Consolas"/>
                <a:cs typeface="Consolas"/>
              </a:rPr>
              <a:t>i</a:t>
            </a:r>
            <a:r>
              <a:rPr lang="en-US" sz="1200" dirty="0" smtClean="0">
                <a:latin typeface="Consolas"/>
                <a:cs typeface="Consolas"/>
              </a:rPr>
              <a:t>;</a:t>
            </a:r>
          </a:p>
          <a:p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 smtClean="0">
                <a:solidFill>
                  <a:srgbClr val="262699"/>
                </a:solidFill>
                <a:latin typeface="Consolas"/>
                <a:cs typeface="Consolas"/>
              </a:rPr>
              <a:t>assign</a:t>
            </a:r>
            <a:r>
              <a:rPr lang="en-US" sz="1200" dirty="0" smtClean="0">
                <a:latin typeface="Consolas"/>
                <a:cs typeface="Consolas"/>
              </a:rPr>
              <a:t> </a:t>
            </a:r>
            <a:r>
              <a:rPr lang="en-US" sz="1200" dirty="0">
                <a:latin typeface="Consolas"/>
                <a:cs typeface="Consolas"/>
              </a:rPr>
              <a:t>C[0] = CI;</a:t>
            </a:r>
          </a:p>
          <a:p>
            <a:r>
              <a:rPr lang="en-US" sz="1200" dirty="0" smtClean="0">
                <a:solidFill>
                  <a:srgbClr val="262699"/>
                </a:solidFill>
                <a:latin typeface="Consolas"/>
                <a:cs typeface="Consolas"/>
              </a:rPr>
              <a:t>assign</a:t>
            </a:r>
            <a:r>
              <a:rPr lang="en-US" sz="1200" dirty="0" smtClean="0">
                <a:latin typeface="Consolas"/>
                <a:cs typeface="Consolas"/>
              </a:rPr>
              <a:t> </a:t>
            </a:r>
            <a:r>
              <a:rPr lang="en-US" sz="1200" dirty="0">
                <a:latin typeface="Consolas"/>
                <a:cs typeface="Consolas"/>
              </a:rPr>
              <a:t>CO = C[</a:t>
            </a:r>
            <a:r>
              <a:rPr lang="en-US" sz="1200" dirty="0" err="1">
                <a:latin typeface="Consolas"/>
                <a:cs typeface="Consolas"/>
              </a:rPr>
              <a:t>nBITS</a:t>
            </a:r>
            <a:r>
              <a:rPr lang="en-US" sz="1200" dirty="0">
                <a:latin typeface="Consolas"/>
                <a:cs typeface="Consolas"/>
              </a:rPr>
              <a:t>];</a:t>
            </a: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generate</a:t>
            </a:r>
          </a:p>
          <a:p>
            <a:r>
              <a:rPr lang="en-US" sz="1200" dirty="0" smtClean="0">
                <a:solidFill>
                  <a:srgbClr val="262699"/>
                </a:solidFill>
                <a:latin typeface="Consolas"/>
                <a:cs typeface="Consolas"/>
              </a:rPr>
              <a:t>for</a:t>
            </a:r>
            <a:r>
              <a:rPr lang="en-US" sz="1200" dirty="0" smtClean="0">
                <a:latin typeface="Consolas"/>
                <a:cs typeface="Consolas"/>
              </a:rPr>
              <a:t> </a:t>
            </a:r>
            <a:r>
              <a:rPr lang="en-US" sz="1200" dirty="0">
                <a:latin typeface="Consolas"/>
                <a:cs typeface="Consolas"/>
              </a:rPr>
              <a:t>(i=0; i &lt; </a:t>
            </a:r>
            <a:r>
              <a:rPr lang="en-US" sz="1200" dirty="0" err="1">
                <a:latin typeface="Consolas"/>
                <a:cs typeface="Consolas"/>
              </a:rPr>
              <a:t>nBITS</a:t>
            </a:r>
            <a:r>
              <a:rPr lang="en-US" sz="1200" dirty="0">
                <a:latin typeface="Consolas"/>
                <a:cs typeface="Consolas"/>
              </a:rPr>
              <a:t>; i = i+1)</a:t>
            </a:r>
          </a:p>
          <a:p>
            <a:r>
              <a:rPr lang="en-US" sz="1200" dirty="0">
                <a:latin typeface="Consolas"/>
                <a:cs typeface="Consolas"/>
              </a:rPr>
              <a:t>  </a:t>
            </a:r>
            <a:r>
              <a:rPr lang="en-US" sz="1200" dirty="0" err="1">
                <a:solidFill>
                  <a:srgbClr val="262699"/>
                </a:solidFill>
                <a:latin typeface="Consolas"/>
                <a:cs typeface="Consolas"/>
              </a:rPr>
              <a:t>begin</a:t>
            </a:r>
            <a:r>
              <a:rPr lang="en-US" sz="1200" dirty="0" err="1">
                <a:latin typeface="Consolas"/>
                <a:cs typeface="Consolas"/>
              </a:rPr>
              <a:t>:ALU</a:t>
            </a:r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latin typeface="Consolas"/>
                <a:cs typeface="Consolas"/>
              </a:rPr>
              <a:t>    </a:t>
            </a:r>
            <a:r>
              <a:rPr lang="en-US" sz="1200" dirty="0" err="1" smtClean="0">
                <a:latin typeface="Consolas"/>
                <a:cs typeface="Consolas"/>
              </a:rPr>
              <a:t>ALUSlice</a:t>
            </a:r>
            <a:r>
              <a:rPr lang="en-US" sz="1200" dirty="0" smtClean="0">
                <a:latin typeface="Consolas"/>
                <a:cs typeface="Consolas"/>
              </a:rPr>
              <a:t> </a:t>
            </a:r>
            <a:r>
              <a:rPr lang="en-US" sz="1200" dirty="0">
                <a:latin typeface="Consolas"/>
                <a:cs typeface="Consolas"/>
              </a:rPr>
              <a:t>m </a:t>
            </a:r>
            <a:r>
              <a:rPr lang="en-US" sz="1200" dirty="0" smtClean="0">
                <a:latin typeface="Consolas"/>
                <a:cs typeface="Consolas"/>
              </a:rPr>
              <a:t>(F[i],C[i+1],A</a:t>
            </a:r>
            <a:r>
              <a:rPr lang="en-US" sz="1200" dirty="0">
                <a:latin typeface="Consolas"/>
                <a:cs typeface="Consolas"/>
              </a:rPr>
              <a:t>[i],B[i]</a:t>
            </a:r>
            <a:r>
              <a:rPr lang="en-US" sz="1200" dirty="0" smtClean="0">
                <a:latin typeface="Consolas"/>
                <a:cs typeface="Consolas"/>
              </a:rPr>
              <a:t>,C</a:t>
            </a:r>
            <a:r>
              <a:rPr lang="en-US" sz="1200" dirty="0">
                <a:latin typeface="Consolas"/>
                <a:cs typeface="Consolas"/>
              </a:rPr>
              <a:t>[i</a:t>
            </a:r>
            <a:r>
              <a:rPr lang="en-US" sz="1200" dirty="0" smtClean="0">
                <a:latin typeface="Consolas"/>
                <a:cs typeface="Consolas"/>
              </a:rPr>
              <a:t>],M,S)</a:t>
            </a:r>
            <a:r>
              <a:rPr lang="en-US" sz="1200" dirty="0">
                <a:latin typeface="Consolas"/>
                <a:cs typeface="Consolas"/>
              </a:rPr>
              <a:t>;</a:t>
            </a:r>
          </a:p>
          <a:p>
            <a:r>
              <a:rPr lang="en-US" sz="1200" dirty="0">
                <a:latin typeface="Consolas"/>
                <a:cs typeface="Consolas"/>
              </a:rPr>
              <a:t>  </a:t>
            </a:r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end</a:t>
            </a:r>
          </a:p>
          <a:p>
            <a:r>
              <a:rPr lang="en-US" sz="1200" dirty="0" err="1">
                <a:solidFill>
                  <a:srgbClr val="262699"/>
                </a:solidFill>
                <a:latin typeface="Consolas"/>
                <a:cs typeface="Consolas"/>
              </a:rPr>
              <a:t>endgenerate</a:t>
            </a:r>
            <a:endParaRPr lang="en-US" sz="1200" dirty="0">
              <a:solidFill>
                <a:srgbClr val="262699"/>
              </a:solidFill>
              <a:latin typeface="Consolas"/>
              <a:cs typeface="Consolas"/>
            </a:endParaRPr>
          </a:p>
          <a:p>
            <a:r>
              <a:rPr lang="en-US" sz="1200" dirty="0" err="1">
                <a:solidFill>
                  <a:srgbClr val="262699"/>
                </a:solidFill>
                <a:latin typeface="Consolas"/>
                <a:cs typeface="Consolas"/>
              </a:rPr>
              <a:t>endmodule</a:t>
            </a:r>
            <a:endParaRPr lang="en-US" sz="1200" dirty="0">
              <a:solidFill>
                <a:srgbClr val="262699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754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4245874" cy="3785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module</a:t>
            </a: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err="1" smtClean="0">
                <a:latin typeface="Consolas"/>
                <a:cs typeface="Consolas"/>
              </a:rPr>
              <a:t>ALUnBit</a:t>
            </a:r>
            <a:r>
              <a:rPr lang="en-US" sz="1200" dirty="0" smtClean="0">
                <a:latin typeface="Consolas"/>
                <a:cs typeface="Consolas"/>
              </a:rPr>
              <a:t>(F,CO,A</a:t>
            </a:r>
            <a:r>
              <a:rPr lang="en-US" sz="1200" dirty="0">
                <a:latin typeface="Consolas"/>
                <a:cs typeface="Consolas"/>
              </a:rPr>
              <a:t>,B</a:t>
            </a:r>
            <a:r>
              <a:rPr lang="en-US" sz="1200" dirty="0" smtClean="0">
                <a:latin typeface="Consolas"/>
                <a:cs typeface="Consolas"/>
              </a:rPr>
              <a:t>,CI,M,S)</a:t>
            </a:r>
            <a:r>
              <a:rPr lang="en-US" sz="1200" dirty="0">
                <a:latin typeface="Consolas"/>
                <a:cs typeface="Consolas"/>
              </a:rPr>
              <a:t>;</a:t>
            </a: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parameter</a:t>
            </a: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err="1">
                <a:latin typeface="Consolas"/>
                <a:cs typeface="Consolas"/>
              </a:rPr>
              <a:t>nBITS</a:t>
            </a:r>
            <a:r>
              <a:rPr lang="en-US" sz="1200" dirty="0">
                <a:latin typeface="Consolas"/>
                <a:cs typeface="Consolas"/>
              </a:rPr>
              <a:t> = 16</a:t>
            </a:r>
            <a:r>
              <a:rPr lang="en-US" sz="1200" dirty="0" smtClean="0">
                <a:latin typeface="Consolas"/>
                <a:cs typeface="Consolas"/>
              </a:rPr>
              <a:t>;</a:t>
            </a:r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input</a:t>
            </a:r>
            <a:r>
              <a:rPr lang="en-US" sz="1200" dirty="0">
                <a:latin typeface="Consolas"/>
                <a:cs typeface="Consolas"/>
              </a:rPr>
              <a:t> [nBITS-1:0] A,B;</a:t>
            </a: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input</a:t>
            </a: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CI, M, S;</a:t>
            </a:r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output</a:t>
            </a:r>
            <a:r>
              <a:rPr lang="en-US" sz="1200" dirty="0">
                <a:latin typeface="Consolas"/>
                <a:cs typeface="Consolas"/>
              </a:rPr>
              <a:t> [nBITS-1:0] F;</a:t>
            </a: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output</a:t>
            </a: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CO;</a:t>
            </a:r>
            <a:endParaRPr lang="en-US" sz="1200" dirty="0">
              <a:latin typeface="Consolas"/>
              <a:cs typeface="Consolas"/>
            </a:endParaRPr>
          </a:p>
          <a:p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wire</a:t>
            </a:r>
            <a:r>
              <a:rPr lang="en-US" sz="1200" dirty="0">
                <a:latin typeface="Consolas"/>
                <a:cs typeface="Consolas"/>
              </a:rPr>
              <a:t> C[nBITS:0];</a:t>
            </a:r>
          </a:p>
          <a:p>
            <a:r>
              <a:rPr lang="en-US" sz="1200" dirty="0" err="1">
                <a:solidFill>
                  <a:srgbClr val="262699"/>
                </a:solidFill>
                <a:latin typeface="Consolas"/>
                <a:cs typeface="Consolas"/>
              </a:rPr>
              <a:t>genvar</a:t>
            </a:r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 </a:t>
            </a:r>
            <a:r>
              <a:rPr lang="en-US" sz="1200" dirty="0">
                <a:latin typeface="Consolas"/>
                <a:cs typeface="Consolas"/>
              </a:rPr>
              <a:t>i</a:t>
            </a:r>
            <a:r>
              <a:rPr lang="en-US" sz="1200" dirty="0" smtClean="0">
                <a:latin typeface="Consolas"/>
                <a:cs typeface="Consolas"/>
              </a:rPr>
              <a:t>;</a:t>
            </a:r>
          </a:p>
          <a:p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assign</a:t>
            </a:r>
            <a:r>
              <a:rPr lang="en-US" sz="1200" dirty="0">
                <a:latin typeface="Consolas"/>
                <a:cs typeface="Consolas"/>
              </a:rPr>
              <a:t> C[0] = CI;</a:t>
            </a: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assign</a:t>
            </a:r>
            <a:r>
              <a:rPr lang="en-US" sz="1200" dirty="0">
                <a:latin typeface="Consolas"/>
                <a:cs typeface="Consolas"/>
              </a:rPr>
              <a:t> CO = C[</a:t>
            </a:r>
            <a:r>
              <a:rPr lang="en-US" sz="1200" dirty="0" err="1">
                <a:latin typeface="Consolas"/>
                <a:cs typeface="Consolas"/>
              </a:rPr>
              <a:t>nBITS</a:t>
            </a:r>
            <a:r>
              <a:rPr lang="en-US" sz="1200" dirty="0">
                <a:latin typeface="Consolas"/>
                <a:cs typeface="Consolas"/>
              </a:rPr>
              <a:t>];</a:t>
            </a:r>
          </a:p>
          <a:p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g</a:t>
            </a:r>
            <a:r>
              <a:rPr lang="en-US" sz="1200" dirty="0" smtClean="0">
                <a:solidFill>
                  <a:srgbClr val="262699"/>
                </a:solidFill>
                <a:latin typeface="Consolas"/>
                <a:cs typeface="Consolas"/>
              </a:rPr>
              <a:t>enerate</a:t>
            </a:r>
            <a:endParaRPr lang="en-US" sz="1200" dirty="0">
              <a:solidFill>
                <a:srgbClr val="262699"/>
              </a:solidFill>
              <a:latin typeface="Consolas"/>
              <a:cs typeface="Consolas"/>
            </a:endParaRPr>
          </a:p>
          <a:p>
            <a:r>
              <a:rPr lang="en-US" sz="1200" dirty="0" smtClean="0">
                <a:solidFill>
                  <a:srgbClr val="262699"/>
                </a:solidFill>
                <a:latin typeface="Consolas"/>
                <a:cs typeface="Consolas"/>
              </a:rPr>
              <a:t>for</a:t>
            </a:r>
            <a:r>
              <a:rPr lang="en-US" sz="1200" dirty="0" smtClean="0">
                <a:latin typeface="Consolas"/>
                <a:cs typeface="Consolas"/>
              </a:rPr>
              <a:t> </a:t>
            </a:r>
            <a:r>
              <a:rPr lang="en-US" sz="1200" dirty="0">
                <a:latin typeface="Consolas"/>
                <a:cs typeface="Consolas"/>
              </a:rPr>
              <a:t>(i=0; i &lt; </a:t>
            </a:r>
            <a:r>
              <a:rPr lang="en-US" sz="1200" dirty="0" err="1">
                <a:latin typeface="Consolas"/>
                <a:cs typeface="Consolas"/>
              </a:rPr>
              <a:t>nBITS</a:t>
            </a:r>
            <a:r>
              <a:rPr lang="en-US" sz="1200" dirty="0">
                <a:latin typeface="Consolas"/>
                <a:cs typeface="Consolas"/>
              </a:rPr>
              <a:t>; i = i+1)</a:t>
            </a:r>
          </a:p>
          <a:p>
            <a:r>
              <a:rPr lang="en-US" sz="1200" dirty="0">
                <a:latin typeface="Consolas"/>
                <a:cs typeface="Consolas"/>
              </a:rPr>
              <a:t>  </a:t>
            </a:r>
            <a:r>
              <a:rPr lang="en-US" sz="1200" dirty="0" err="1">
                <a:solidFill>
                  <a:srgbClr val="262699"/>
                </a:solidFill>
                <a:latin typeface="Consolas"/>
                <a:cs typeface="Consolas"/>
              </a:rPr>
              <a:t>begin</a:t>
            </a:r>
            <a:r>
              <a:rPr lang="en-US" sz="1200" dirty="0" err="1">
                <a:latin typeface="Consolas"/>
                <a:cs typeface="Consolas"/>
              </a:rPr>
              <a:t>:ALU</a:t>
            </a:r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latin typeface="Consolas"/>
                <a:cs typeface="Consolas"/>
              </a:rPr>
              <a:t>    </a:t>
            </a:r>
            <a:r>
              <a:rPr lang="en-US" sz="1200" dirty="0" err="1" smtClean="0">
                <a:latin typeface="Consolas"/>
                <a:cs typeface="Consolas"/>
              </a:rPr>
              <a:t>ALUSlice</a:t>
            </a:r>
            <a:r>
              <a:rPr lang="en-US" sz="1200" dirty="0" smtClean="0">
                <a:latin typeface="Consolas"/>
                <a:cs typeface="Consolas"/>
              </a:rPr>
              <a:t> </a:t>
            </a:r>
            <a:r>
              <a:rPr lang="en-US" sz="1200" dirty="0">
                <a:latin typeface="Consolas"/>
                <a:cs typeface="Consolas"/>
              </a:rPr>
              <a:t>m </a:t>
            </a:r>
            <a:r>
              <a:rPr lang="en-US" sz="1200" dirty="0" smtClean="0">
                <a:latin typeface="Consolas"/>
                <a:cs typeface="Consolas"/>
              </a:rPr>
              <a:t>(F[i],C[i+1],A</a:t>
            </a:r>
            <a:r>
              <a:rPr lang="en-US" sz="1200" dirty="0">
                <a:latin typeface="Consolas"/>
                <a:cs typeface="Consolas"/>
              </a:rPr>
              <a:t>[i],B[i]</a:t>
            </a:r>
            <a:r>
              <a:rPr lang="en-US" sz="1200" dirty="0" smtClean="0">
                <a:latin typeface="Consolas"/>
                <a:cs typeface="Consolas"/>
              </a:rPr>
              <a:t>,C</a:t>
            </a:r>
            <a:r>
              <a:rPr lang="en-US" sz="1200" dirty="0">
                <a:latin typeface="Consolas"/>
                <a:cs typeface="Consolas"/>
              </a:rPr>
              <a:t>[i</a:t>
            </a:r>
            <a:r>
              <a:rPr lang="en-US" sz="1200" dirty="0" smtClean="0">
                <a:latin typeface="Consolas"/>
                <a:cs typeface="Consolas"/>
              </a:rPr>
              <a:t>],M,S)</a:t>
            </a:r>
            <a:r>
              <a:rPr lang="en-US" sz="1200" dirty="0">
                <a:latin typeface="Consolas"/>
                <a:cs typeface="Consolas"/>
              </a:rPr>
              <a:t>;</a:t>
            </a:r>
          </a:p>
          <a:p>
            <a:r>
              <a:rPr lang="en-US" sz="1200" dirty="0">
                <a:latin typeface="Consolas"/>
                <a:cs typeface="Consolas"/>
              </a:rPr>
              <a:t>  </a:t>
            </a:r>
            <a:r>
              <a:rPr lang="en-US" sz="1200" dirty="0">
                <a:solidFill>
                  <a:srgbClr val="262699"/>
                </a:solidFill>
                <a:latin typeface="Consolas"/>
                <a:cs typeface="Consolas"/>
              </a:rPr>
              <a:t>end</a:t>
            </a:r>
          </a:p>
          <a:p>
            <a:r>
              <a:rPr lang="en-US" sz="1200" dirty="0" err="1">
                <a:solidFill>
                  <a:srgbClr val="262699"/>
                </a:solidFill>
                <a:latin typeface="Consolas"/>
                <a:cs typeface="Consolas"/>
              </a:rPr>
              <a:t>endgenerate</a:t>
            </a:r>
            <a:endParaRPr lang="en-US" sz="1200" dirty="0">
              <a:solidFill>
                <a:srgbClr val="262699"/>
              </a:solidFill>
              <a:latin typeface="Consolas"/>
              <a:cs typeface="Consolas"/>
            </a:endParaRPr>
          </a:p>
          <a:p>
            <a:r>
              <a:rPr lang="en-US" sz="1200" dirty="0" err="1">
                <a:solidFill>
                  <a:srgbClr val="262699"/>
                </a:solidFill>
                <a:latin typeface="Consolas"/>
                <a:cs typeface="Consolas"/>
              </a:rPr>
              <a:t>endmodule</a:t>
            </a:r>
            <a:endParaRPr lang="en-US" sz="1200" dirty="0">
              <a:solidFill>
                <a:srgbClr val="262699"/>
              </a:solidFill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133600"/>
            <a:ext cx="21306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m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odule</a:t>
            </a:r>
            <a:r>
              <a:rPr lang="en-US" sz="1200" dirty="0" smtClean="0">
                <a:latin typeface="Consolas"/>
                <a:cs typeface="Consolas"/>
              </a:rPr>
              <a:t> Processor(…)</a:t>
            </a:r>
            <a:r>
              <a:rPr lang="en-US" sz="1200" dirty="0">
                <a:latin typeface="Consolas"/>
                <a:cs typeface="Consolas"/>
              </a:rPr>
              <a:t>;</a:t>
            </a:r>
          </a:p>
          <a:p>
            <a:endParaRPr lang="en-US" sz="1200" dirty="0" smtClean="0">
              <a:latin typeface="Consolas"/>
              <a:cs typeface="Consolas"/>
            </a:endParaRPr>
          </a:p>
          <a:p>
            <a:r>
              <a:rPr lang="en-US" sz="1200" dirty="0" err="1" smtClean="0">
                <a:latin typeface="Consolas"/>
                <a:cs typeface="Consolas"/>
              </a:rPr>
              <a:t>ALUnBit</a:t>
            </a:r>
            <a:r>
              <a:rPr lang="en-US" sz="1200" dirty="0" smtClean="0">
                <a:latin typeface="Consolas"/>
                <a:cs typeface="Consolas"/>
              </a:rPr>
              <a:t> </a:t>
            </a:r>
            <a:r>
              <a:rPr lang="en-US" sz="1200" dirty="0" err="1" smtClean="0">
                <a:latin typeface="Consolas"/>
                <a:cs typeface="Consolas"/>
              </a:rPr>
              <a:t>ALUa</a:t>
            </a:r>
            <a:r>
              <a:rPr lang="en-US" sz="1200" dirty="0" smtClean="0">
                <a:latin typeface="Consolas"/>
                <a:cs typeface="Consolas"/>
              </a:rPr>
              <a:t> (…)</a:t>
            </a:r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 err="1" smtClean="0">
                <a:latin typeface="Consolas"/>
                <a:cs typeface="Consolas"/>
              </a:rPr>
              <a:t>ALUnBit</a:t>
            </a:r>
            <a:r>
              <a:rPr lang="en-US" sz="1200" dirty="0" smtClean="0">
                <a:latin typeface="Consolas"/>
                <a:cs typeface="Consolas"/>
              </a:rPr>
              <a:t> #(32) </a:t>
            </a:r>
            <a:r>
              <a:rPr lang="en-US" sz="1200" dirty="0" err="1" smtClean="0">
                <a:latin typeface="Consolas"/>
                <a:cs typeface="Consolas"/>
              </a:rPr>
              <a:t>ALUb</a:t>
            </a:r>
            <a:r>
              <a:rPr lang="en-US" sz="1200" dirty="0" smtClean="0">
                <a:latin typeface="Consolas"/>
                <a:cs typeface="Consolas"/>
              </a:rPr>
              <a:t> (…);</a:t>
            </a:r>
          </a:p>
          <a:p>
            <a:r>
              <a:rPr lang="en-US" sz="1200" dirty="0" smtClean="0">
                <a:latin typeface="Consolas"/>
                <a:cs typeface="Consolas"/>
              </a:rPr>
              <a:t>.</a:t>
            </a:r>
          </a:p>
          <a:p>
            <a:r>
              <a:rPr lang="en-US" sz="1200" dirty="0" smtClean="0">
                <a:latin typeface="Consolas"/>
                <a:cs typeface="Consolas"/>
              </a:rPr>
              <a:t>.</a:t>
            </a:r>
          </a:p>
          <a:p>
            <a:r>
              <a:rPr lang="en-US" sz="1200" dirty="0" smtClean="0">
                <a:latin typeface="Consolas"/>
                <a:cs typeface="Consolas"/>
              </a:rPr>
              <a:t>.</a:t>
            </a:r>
          </a:p>
          <a:p>
            <a:r>
              <a:rPr lang="en-US" sz="1200" dirty="0" err="1" smtClean="0">
                <a:latin typeface="Consolas"/>
                <a:cs typeface="Consolas"/>
              </a:rPr>
              <a:t>ALUnBit</a:t>
            </a:r>
            <a:r>
              <a:rPr lang="en-US" sz="1200" dirty="0" smtClean="0">
                <a:latin typeface="Consolas"/>
                <a:cs typeface="Consolas"/>
              </a:rPr>
              <a:t> #(64) </a:t>
            </a:r>
            <a:r>
              <a:rPr lang="en-US" sz="1200" dirty="0" err="1" smtClean="0">
                <a:latin typeface="Consolas"/>
                <a:cs typeface="Consolas"/>
              </a:rPr>
              <a:t>ALUc</a:t>
            </a:r>
            <a:r>
              <a:rPr lang="en-US" sz="1200" dirty="0" smtClean="0">
                <a:latin typeface="Consolas"/>
                <a:cs typeface="Consolas"/>
              </a:rPr>
              <a:t> (…);</a:t>
            </a:r>
          </a:p>
          <a:p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 err="1" smtClean="0">
                <a:solidFill>
                  <a:srgbClr val="262699"/>
                </a:solidFill>
                <a:latin typeface="Consolas"/>
                <a:cs typeface="Consolas"/>
              </a:rPr>
              <a:t>endmodule</a:t>
            </a:r>
            <a:endParaRPr lang="en-US" sz="1200" dirty="0">
              <a:solidFill>
                <a:srgbClr val="262699"/>
              </a:solidFill>
              <a:latin typeface="Consolas"/>
              <a:cs typeface="Consola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43400" y="4114800"/>
            <a:ext cx="464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Creates three instances of </a:t>
            </a:r>
            <a:r>
              <a:rPr lang="en-US" sz="2000" dirty="0" err="1" smtClean="0">
                <a:latin typeface="+mj-lt"/>
              </a:rPr>
              <a:t>ALUnBit</a:t>
            </a:r>
            <a:r>
              <a:rPr lang="en-US" sz="2000" dirty="0" smtClean="0">
                <a:latin typeface="+mj-lt"/>
              </a:rPr>
              <a:t> – one using </a:t>
            </a:r>
            <a:r>
              <a:rPr lang="en-US" sz="2000" dirty="0" err="1" smtClean="0">
                <a:latin typeface="+mj-lt"/>
              </a:rPr>
              <a:t>nBITS</a:t>
            </a:r>
            <a:r>
              <a:rPr lang="en-US" sz="2000" dirty="0" smtClean="0">
                <a:latin typeface="+mj-lt"/>
              </a:rPr>
              <a:t> = 16 (default), another using </a:t>
            </a:r>
            <a:r>
              <a:rPr lang="en-US" sz="2000" dirty="0" err="1" smtClean="0">
                <a:latin typeface="+mj-lt"/>
              </a:rPr>
              <a:t>nBITS</a:t>
            </a:r>
            <a:r>
              <a:rPr lang="en-US" sz="2000" dirty="0" smtClean="0">
                <a:latin typeface="+mj-lt"/>
              </a:rPr>
              <a:t>  = 32, and another using </a:t>
            </a:r>
            <a:r>
              <a:rPr lang="en-US" sz="2000" dirty="0" err="1" smtClean="0">
                <a:latin typeface="+mj-lt"/>
              </a:rPr>
              <a:t>nBITS</a:t>
            </a:r>
            <a:r>
              <a:rPr lang="en-US" sz="2000" dirty="0" smtClean="0">
                <a:latin typeface="+mj-lt"/>
              </a:rPr>
              <a:t> = 64 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5910321"/>
            <a:ext cx="4572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/>
              <a:t>Can have multiple instances (each of different sizes)!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80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8001000" cy="5355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nsolas"/>
              </a:rPr>
              <a:t>m</a:t>
            </a:r>
            <a:r>
              <a:rPr lang="en-US" sz="1800" b="1" dirty="0" smtClean="0">
                <a:latin typeface="Consolas"/>
              </a:rPr>
              <a:t>odule RAM( </a:t>
            </a:r>
            <a:endParaRPr lang="en-US" sz="1800" b="1" dirty="0">
              <a:latin typeface="Consolas"/>
            </a:endParaRPr>
          </a:p>
          <a:p>
            <a:r>
              <a:rPr lang="en-US" sz="1800" b="1" dirty="0" err="1">
                <a:latin typeface="Consolas"/>
              </a:rPr>
              <a:t>clk</a:t>
            </a:r>
            <a:r>
              <a:rPr lang="en-US" sz="1800" b="1" dirty="0">
                <a:latin typeface="Consolas"/>
              </a:rPr>
              <a:t>         , // Clock Input</a:t>
            </a:r>
          </a:p>
          <a:p>
            <a:r>
              <a:rPr lang="en-US" sz="1800" b="1" dirty="0">
                <a:latin typeface="Consolas"/>
              </a:rPr>
              <a:t>address     , // Address Input</a:t>
            </a:r>
          </a:p>
          <a:p>
            <a:r>
              <a:rPr lang="en-US" sz="1800" b="1" dirty="0">
                <a:latin typeface="Consolas"/>
              </a:rPr>
              <a:t>data        , // Data bi-directional</a:t>
            </a:r>
          </a:p>
          <a:p>
            <a:r>
              <a:rPr lang="en-US" sz="1800" b="1" dirty="0" err="1">
                <a:latin typeface="Consolas"/>
              </a:rPr>
              <a:t>cs</a:t>
            </a:r>
            <a:r>
              <a:rPr lang="en-US" sz="1800" b="1" dirty="0">
                <a:latin typeface="Consolas"/>
              </a:rPr>
              <a:t>          , // Chip Select</a:t>
            </a:r>
          </a:p>
          <a:p>
            <a:r>
              <a:rPr lang="en-US" sz="1800" b="1" dirty="0">
                <a:latin typeface="Consolas"/>
              </a:rPr>
              <a:t>we          , // Write Enable/Read Enable</a:t>
            </a:r>
          </a:p>
          <a:p>
            <a:r>
              <a:rPr lang="en-US" sz="1800" b="1" dirty="0" err="1">
                <a:latin typeface="Consolas"/>
              </a:rPr>
              <a:t>oe</a:t>
            </a:r>
            <a:r>
              <a:rPr lang="en-US" sz="1800" b="1" dirty="0">
                <a:latin typeface="Consolas"/>
              </a:rPr>
              <a:t>            // Output Enable</a:t>
            </a:r>
          </a:p>
          <a:p>
            <a:r>
              <a:rPr lang="en-US" sz="1800" b="1" dirty="0">
                <a:latin typeface="Consolas"/>
              </a:rPr>
              <a:t>); </a:t>
            </a:r>
          </a:p>
          <a:p>
            <a:r>
              <a:rPr lang="en-US" sz="1800" b="1" dirty="0">
                <a:latin typeface="Consolas"/>
              </a:rPr>
              <a:t>parameter DATA_WIDTH = 8 ;</a:t>
            </a:r>
          </a:p>
          <a:p>
            <a:r>
              <a:rPr lang="en-US" sz="1800" b="1" dirty="0">
                <a:latin typeface="Consolas"/>
              </a:rPr>
              <a:t>parameter ADDR_WIDTH = 8 ;</a:t>
            </a:r>
          </a:p>
          <a:p>
            <a:r>
              <a:rPr lang="en-US" sz="1800" b="1" dirty="0">
                <a:latin typeface="Consolas"/>
              </a:rPr>
              <a:t>parameter RAM_DEPTH = 1 &lt;&lt; ADDR_WIDTH;</a:t>
            </a:r>
          </a:p>
          <a:p>
            <a:r>
              <a:rPr lang="en-US" sz="1800" b="1" dirty="0">
                <a:latin typeface="Consolas"/>
              </a:rPr>
              <a:t>// Actual code of RAM </a:t>
            </a:r>
            <a:r>
              <a:rPr lang="en-US" sz="1800" b="1" dirty="0" smtClean="0">
                <a:latin typeface="Consolas"/>
              </a:rPr>
              <a:t>here</a:t>
            </a:r>
            <a:endParaRPr lang="en-US" sz="1800" b="1" dirty="0">
              <a:latin typeface="Consolas"/>
            </a:endParaRPr>
          </a:p>
          <a:p>
            <a:r>
              <a:rPr lang="en-US" sz="1800" b="1" dirty="0" err="1">
                <a:latin typeface="Consolas"/>
              </a:rPr>
              <a:t>endmodule</a:t>
            </a:r>
            <a:r>
              <a:rPr lang="en-US" sz="1800" b="1" dirty="0">
                <a:latin typeface="Consolas"/>
              </a:rPr>
              <a:t> </a:t>
            </a:r>
          </a:p>
          <a:p>
            <a:r>
              <a:rPr lang="en-US" sz="1800" b="1" dirty="0">
                <a:latin typeface="Consolas"/>
              </a:rPr>
              <a:t> </a:t>
            </a:r>
          </a:p>
          <a:p>
            <a:r>
              <a:rPr lang="en-US" sz="1800" b="1" dirty="0">
                <a:latin typeface="Consolas"/>
              </a:rPr>
              <a:t>module  </a:t>
            </a:r>
            <a:r>
              <a:rPr lang="en-US" sz="1800" b="1" dirty="0" err="1" smtClean="0">
                <a:latin typeface="Consolas"/>
              </a:rPr>
              <a:t>RAMcontroller</a:t>
            </a:r>
            <a:r>
              <a:rPr lang="en-US" sz="1800" b="1" dirty="0" smtClean="0">
                <a:latin typeface="Consolas"/>
              </a:rPr>
              <a:t> </a:t>
            </a:r>
            <a:r>
              <a:rPr lang="en-US" sz="1800" b="1" dirty="0">
                <a:latin typeface="Consolas"/>
              </a:rPr>
              <a:t>();//Some </a:t>
            </a:r>
            <a:r>
              <a:rPr lang="en-US" sz="1800" b="1" dirty="0" smtClean="0">
                <a:latin typeface="Consolas"/>
              </a:rPr>
              <a:t>ports</a:t>
            </a:r>
            <a:endParaRPr lang="en-US" sz="1800" b="1" dirty="0">
              <a:latin typeface="Consolas"/>
            </a:endParaRPr>
          </a:p>
          <a:p>
            <a:r>
              <a:rPr lang="en-US" sz="1800" b="1" dirty="0" smtClean="0">
                <a:latin typeface="Consolas"/>
              </a:rPr>
              <a:t>RAM </a:t>
            </a:r>
            <a:r>
              <a:rPr lang="en-US" sz="1800" b="1" dirty="0">
                <a:latin typeface="Consolas"/>
              </a:rPr>
              <a:t>#</a:t>
            </a:r>
            <a:r>
              <a:rPr lang="en-US" sz="1800" b="1" dirty="0" smtClean="0">
                <a:latin typeface="Consolas"/>
              </a:rPr>
              <a:t>(.</a:t>
            </a:r>
            <a:r>
              <a:rPr lang="en-US" sz="1800" b="1" dirty="0">
                <a:latin typeface="Consolas"/>
              </a:rPr>
              <a:t>DATA_WIDTH(16)</a:t>
            </a:r>
            <a:r>
              <a:rPr lang="en-US" sz="1800" b="1" dirty="0" smtClean="0">
                <a:latin typeface="Consolas"/>
              </a:rPr>
              <a:t>,</a:t>
            </a:r>
          </a:p>
          <a:p>
            <a:r>
              <a:rPr lang="en-US" sz="1800" b="1" dirty="0" smtClean="0">
                <a:latin typeface="Consolas"/>
              </a:rPr>
              <a:t>      .</a:t>
            </a:r>
            <a:r>
              <a:rPr lang="en-US" sz="1800" b="1" dirty="0">
                <a:latin typeface="Consolas"/>
              </a:rPr>
              <a:t>ADDR_WIDTH(8</a:t>
            </a:r>
            <a:r>
              <a:rPr lang="en-US" sz="1800" b="1" dirty="0" smtClean="0">
                <a:latin typeface="Consolas"/>
              </a:rPr>
              <a:t>),</a:t>
            </a:r>
          </a:p>
          <a:p>
            <a:r>
              <a:rPr lang="en-US" sz="1800" b="1" dirty="0" smtClean="0">
                <a:latin typeface="Consolas"/>
              </a:rPr>
              <a:t>      .</a:t>
            </a:r>
            <a:r>
              <a:rPr lang="en-US" sz="1800" b="1" dirty="0">
                <a:latin typeface="Consolas"/>
              </a:rPr>
              <a:t>RAM_DEPTH(256)) </a:t>
            </a:r>
            <a:r>
              <a:rPr lang="en-US" sz="1800" b="1" dirty="0" smtClean="0">
                <a:latin typeface="Consolas"/>
              </a:rPr>
              <a:t>R1(</a:t>
            </a:r>
            <a:r>
              <a:rPr lang="en-US" sz="1800" b="1" dirty="0" err="1">
                <a:latin typeface="Consolas"/>
              </a:rPr>
              <a:t>clk,address,data,cs,we,oe</a:t>
            </a:r>
            <a:r>
              <a:rPr lang="en-US" sz="1800" b="1" dirty="0">
                <a:latin typeface="Consolas"/>
              </a:rPr>
              <a:t>)</a:t>
            </a:r>
            <a:r>
              <a:rPr lang="en-US" sz="1800" b="1" dirty="0" smtClean="0">
                <a:latin typeface="Consolas"/>
              </a:rPr>
              <a:t>;</a:t>
            </a:r>
            <a:endParaRPr lang="en-US" sz="1800" b="1" dirty="0">
              <a:latin typeface="Consolas"/>
            </a:endParaRPr>
          </a:p>
          <a:p>
            <a:r>
              <a:rPr lang="en-US" sz="1800" b="1" dirty="0" err="1">
                <a:latin typeface="Consolas"/>
              </a:rPr>
              <a:t>endmodule</a:t>
            </a:r>
            <a:endParaRPr lang="en-US" sz="1800" b="1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23964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ALUs</a:t>
            </a:r>
          </a:p>
        </p:txBody>
      </p:sp>
      <p:pic>
        <p:nvPicPr>
          <p:cNvPr id="581635" name="Picture 3" descr="47"/>
          <p:cNvPicPr>
            <a:picLocks noChangeAspect="1" noChangeArrowheads="1"/>
          </p:cNvPicPr>
          <p:nvPr/>
        </p:nvPicPr>
        <p:blipFill>
          <a:blip r:embed="rId2"/>
          <a:srcRect l="18608" r="21848" b="16949"/>
          <a:stretch>
            <a:fillRect/>
          </a:stretch>
        </p:blipFill>
        <p:spPr bwMode="auto">
          <a:xfrm>
            <a:off x="1066800" y="1981200"/>
            <a:ext cx="2743200" cy="2489200"/>
          </a:xfrm>
          <a:prstGeom prst="rect">
            <a:avLst/>
          </a:prstGeom>
          <a:noFill/>
        </p:spPr>
      </p:pic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1752600" y="4689475"/>
            <a:ext cx="161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32-bit ALU</a:t>
            </a:r>
          </a:p>
        </p:txBody>
      </p:sp>
      <p:pic>
        <p:nvPicPr>
          <p:cNvPr id="581637" name="Picture 5" descr="48"/>
          <p:cNvPicPr>
            <a:picLocks noChangeAspect="1" noChangeArrowheads="1"/>
          </p:cNvPicPr>
          <p:nvPr/>
        </p:nvPicPr>
        <p:blipFill>
          <a:blip r:embed="rId3"/>
          <a:srcRect b="12605"/>
          <a:stretch>
            <a:fillRect/>
          </a:stretch>
        </p:blipFill>
        <p:spPr bwMode="auto">
          <a:xfrm>
            <a:off x="4932363" y="1676400"/>
            <a:ext cx="2687637" cy="2971800"/>
          </a:xfrm>
          <a:prstGeom prst="rect">
            <a:avLst/>
          </a:prstGeom>
          <a:noFill/>
        </p:spPr>
      </p:pic>
      <p:sp>
        <p:nvSpPr>
          <p:cNvPr id="581638" name="Text Box 6"/>
          <p:cNvSpPr txBox="1">
            <a:spLocks noChangeArrowheads="1"/>
          </p:cNvSpPr>
          <p:nvPr/>
        </p:nvSpPr>
        <p:spPr bwMode="auto">
          <a:xfrm>
            <a:off x="4648200" y="4648200"/>
            <a:ext cx="322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Typical ALU Operations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8077200" cy="762000"/>
          </a:xfrm>
          <a:solidFill>
            <a:schemeClr val="bg1"/>
          </a:solidFill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124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Prof. Mark </a:t>
            </a:r>
            <a:r>
              <a:rPr lang="en-US" dirty="0" smtClean="0"/>
              <a:t>Faust</a:t>
            </a:r>
          </a:p>
          <a:p>
            <a:pPr algn="ctr"/>
            <a:r>
              <a:rPr lang="en-US" dirty="0" smtClean="0"/>
              <a:t>John </a:t>
            </a:r>
            <a:r>
              <a:rPr lang="en-US" dirty="0" err="1" smtClean="0"/>
              <a:t>Wakerly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Full Adder</a:t>
            </a:r>
          </a:p>
        </p:txBody>
      </p:sp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822325" y="1336675"/>
            <a:ext cx="5672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Consider a circuit to add two 4-bit numbers:</a:t>
            </a: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2727325" y="2022475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A3 A2 A1 A0</a:t>
            </a:r>
          </a:p>
          <a:p>
            <a:r>
              <a:rPr lang="en-US" u="sng"/>
              <a:t>+       B3 B2 B1 B0</a:t>
            </a:r>
          </a:p>
          <a:p>
            <a:r>
              <a:rPr lang="en-US"/>
              <a:t>CO4  S3 S2  S1 S0</a:t>
            </a: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898525" y="3470275"/>
            <a:ext cx="79083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Truth table would have 8 inputs (2</a:t>
            </a:r>
            <a:r>
              <a:rPr lang="en-US" baseline="30000" dirty="0"/>
              <a:t>8</a:t>
            </a:r>
            <a:r>
              <a:rPr lang="en-US" dirty="0"/>
              <a:t> = 256 rows) and 5 outputs,</a:t>
            </a:r>
          </a:p>
          <a:p>
            <a:r>
              <a:rPr lang="en-US" dirty="0">
                <a:latin typeface="+mj-lt"/>
              </a:rPr>
              <a:t>requiring</a:t>
            </a:r>
            <a:r>
              <a:rPr lang="en-US" dirty="0"/>
              <a:t> 5 minimized functions (5 8-variable K-maps).</a:t>
            </a:r>
          </a:p>
          <a:p>
            <a:endParaRPr lang="en-US" dirty="0"/>
          </a:p>
          <a:p>
            <a:r>
              <a:rPr lang="en-US" dirty="0"/>
              <a:t>But operation at each bit position (after A0/B0) is identical:</a:t>
            </a:r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2879725" y="5181600"/>
            <a:ext cx="2073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        CO</a:t>
            </a:r>
            <a:r>
              <a:rPr lang="en-US" baseline="-25000"/>
              <a:t>i</a:t>
            </a:r>
            <a:r>
              <a:rPr lang="en-US"/>
              <a:t>           </a:t>
            </a:r>
          </a:p>
          <a:p>
            <a:r>
              <a:rPr lang="en-US"/>
              <a:t>            A</a:t>
            </a:r>
            <a:r>
              <a:rPr lang="en-US" baseline="-25000"/>
              <a:t>i</a:t>
            </a:r>
          </a:p>
          <a:p>
            <a:r>
              <a:rPr lang="en-US" u="sng"/>
              <a:t>+          B</a:t>
            </a:r>
            <a:r>
              <a:rPr lang="en-US" baseline="-25000"/>
              <a:t>i</a:t>
            </a:r>
          </a:p>
          <a:p>
            <a:r>
              <a:rPr lang="en-US"/>
              <a:t>CO</a:t>
            </a:r>
            <a:r>
              <a:rPr lang="en-US" baseline="-25000"/>
              <a:t>i+1</a:t>
            </a:r>
            <a:r>
              <a:rPr lang="en-US"/>
              <a:t>   S</a:t>
            </a:r>
            <a:r>
              <a:rPr lang="en-US" baseline="-25000"/>
              <a:t>i</a:t>
            </a:r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5775325" y="5527675"/>
            <a:ext cx="140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“bit slice”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Full Adder Truth Table</a:t>
            </a:r>
          </a:p>
        </p:txBody>
      </p:sp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18875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 A B  CO S</a:t>
            </a:r>
          </a:p>
          <a:p>
            <a:r>
              <a:rPr lang="en-US"/>
              <a:t> 0   0 0    0   0</a:t>
            </a:r>
          </a:p>
          <a:p>
            <a:r>
              <a:rPr lang="en-US"/>
              <a:t> 0   0 1    0   1</a:t>
            </a:r>
          </a:p>
          <a:p>
            <a:r>
              <a:rPr lang="en-US"/>
              <a:t> 0   1 0    0   1</a:t>
            </a:r>
          </a:p>
          <a:p>
            <a:r>
              <a:rPr lang="en-US"/>
              <a:t> 0   1 1    1   0</a:t>
            </a:r>
          </a:p>
          <a:p>
            <a:r>
              <a:rPr lang="en-US"/>
              <a:t> 1   0 0    0   1</a:t>
            </a:r>
          </a:p>
          <a:p>
            <a:r>
              <a:rPr lang="en-US"/>
              <a:t> 1   0 1    1   0</a:t>
            </a:r>
          </a:p>
          <a:p>
            <a:r>
              <a:rPr lang="en-US"/>
              <a:t> 1   1 0    1   0</a:t>
            </a:r>
          </a:p>
          <a:p>
            <a:r>
              <a:rPr lang="en-US"/>
              <a:t> 1   1 1    1   1</a:t>
            </a:r>
          </a:p>
        </p:txBody>
      </p:sp>
      <p:sp>
        <p:nvSpPr>
          <p:cNvPr id="548868" name="Line 4"/>
          <p:cNvSpPr>
            <a:spLocks noChangeShapeType="1"/>
          </p:cNvSpPr>
          <p:nvPr/>
        </p:nvSpPr>
        <p:spPr bwMode="auto">
          <a:xfrm>
            <a:off x="1447800" y="1787525"/>
            <a:ext cx="0" cy="3165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8869" name="Line 5"/>
          <p:cNvSpPr>
            <a:spLocks noChangeShapeType="1"/>
          </p:cNvSpPr>
          <p:nvPr/>
        </p:nvSpPr>
        <p:spPr bwMode="auto">
          <a:xfrm rot="5400000">
            <a:off x="1387475" y="1177925"/>
            <a:ext cx="0" cy="1828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48870" name="Picture 6" descr="32"/>
          <p:cNvPicPr>
            <a:picLocks noChangeAspect="1" noChangeArrowheads="1"/>
          </p:cNvPicPr>
          <p:nvPr/>
        </p:nvPicPr>
        <p:blipFill>
          <a:blip r:embed="rId2"/>
          <a:srcRect r="56924" b="21686"/>
          <a:stretch>
            <a:fillRect/>
          </a:stretch>
        </p:blipFill>
        <p:spPr bwMode="auto">
          <a:xfrm>
            <a:off x="2362200" y="1447800"/>
            <a:ext cx="3352800" cy="2509838"/>
          </a:xfrm>
          <a:prstGeom prst="rect">
            <a:avLst/>
          </a:prstGeom>
          <a:noFill/>
        </p:spPr>
      </p:pic>
      <p:pic>
        <p:nvPicPr>
          <p:cNvPr id="548871" name="Picture 7" descr="32"/>
          <p:cNvPicPr>
            <a:picLocks noChangeAspect="1" noChangeArrowheads="1"/>
          </p:cNvPicPr>
          <p:nvPr/>
        </p:nvPicPr>
        <p:blipFill>
          <a:blip r:embed="rId2"/>
          <a:srcRect l="54694" r="2231" b="21686"/>
          <a:stretch>
            <a:fillRect/>
          </a:stretch>
        </p:blipFill>
        <p:spPr bwMode="auto">
          <a:xfrm>
            <a:off x="2362200" y="4173538"/>
            <a:ext cx="3352800" cy="2508250"/>
          </a:xfrm>
          <a:prstGeom prst="rect">
            <a:avLst/>
          </a:prstGeom>
          <a:noFill/>
        </p:spPr>
      </p:pic>
      <p:pic>
        <p:nvPicPr>
          <p:cNvPr id="548872" name="Picture 8" descr="33"/>
          <p:cNvPicPr>
            <a:picLocks noChangeAspect="1" noChangeArrowheads="1"/>
          </p:cNvPicPr>
          <p:nvPr/>
        </p:nvPicPr>
        <p:blipFill>
          <a:blip r:embed="rId3"/>
          <a:srcRect l="48985" t="18251" r="32353" b="47275"/>
          <a:stretch>
            <a:fillRect/>
          </a:stretch>
        </p:blipFill>
        <p:spPr bwMode="auto">
          <a:xfrm>
            <a:off x="5867400" y="4741863"/>
            <a:ext cx="1676400" cy="1582737"/>
          </a:xfrm>
          <a:prstGeom prst="rect">
            <a:avLst/>
          </a:prstGeom>
          <a:noFill/>
        </p:spPr>
      </p:pic>
      <p:pic>
        <p:nvPicPr>
          <p:cNvPr id="548873" name="Picture 9" descr="33"/>
          <p:cNvPicPr>
            <a:picLocks noChangeAspect="1" noChangeArrowheads="1"/>
          </p:cNvPicPr>
          <p:nvPr/>
        </p:nvPicPr>
        <p:blipFill>
          <a:blip r:embed="rId3"/>
          <a:srcRect r="60345" b="29700"/>
          <a:stretch>
            <a:fillRect/>
          </a:stretch>
        </p:blipFill>
        <p:spPr bwMode="auto">
          <a:xfrm>
            <a:off x="5943600" y="1549400"/>
            <a:ext cx="2914650" cy="2641600"/>
          </a:xfrm>
          <a:prstGeom prst="rect">
            <a:avLst/>
          </a:prstGeom>
          <a:noFill/>
        </p:spPr>
      </p:pic>
      <p:pic>
        <p:nvPicPr>
          <p:cNvPr id="548874" name="Picture 10" descr="33"/>
          <p:cNvPicPr>
            <a:picLocks noChangeAspect="1" noChangeArrowheads="1"/>
          </p:cNvPicPr>
          <p:nvPr/>
        </p:nvPicPr>
        <p:blipFill>
          <a:blip r:embed="rId3"/>
          <a:srcRect l="82159" t="14195" b="45247"/>
          <a:stretch>
            <a:fillRect/>
          </a:stretch>
        </p:blipFill>
        <p:spPr bwMode="auto">
          <a:xfrm>
            <a:off x="7624763" y="4724400"/>
            <a:ext cx="1443037" cy="16764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8077200" cy="4724400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Ripple Carry</a:t>
            </a:r>
            <a:b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Adders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27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Ripple Carry Adder</a:t>
            </a:r>
          </a:p>
        </p:txBody>
      </p:sp>
      <p:pic>
        <p:nvPicPr>
          <p:cNvPr id="549891" name="Picture 3" descr="34"/>
          <p:cNvPicPr>
            <a:picLocks noChangeAspect="1" noChangeArrowheads="1"/>
          </p:cNvPicPr>
          <p:nvPr/>
        </p:nvPicPr>
        <p:blipFill>
          <a:blip r:embed="rId2"/>
          <a:srcRect l="23260" r="25516" b="25072"/>
          <a:stretch>
            <a:fillRect/>
          </a:stretch>
        </p:blipFill>
        <p:spPr bwMode="auto">
          <a:xfrm>
            <a:off x="3276600" y="1524000"/>
            <a:ext cx="3810000" cy="2344738"/>
          </a:xfrm>
          <a:prstGeom prst="rect">
            <a:avLst/>
          </a:prstGeom>
          <a:noFill/>
        </p:spPr>
      </p:pic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914400" y="2022475"/>
            <a:ext cx="1692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A1 A0</a:t>
            </a:r>
          </a:p>
          <a:p>
            <a:r>
              <a:rPr lang="en-US" u="sng"/>
              <a:t>+       B1 B0</a:t>
            </a:r>
          </a:p>
          <a:p>
            <a:r>
              <a:rPr lang="en-US"/>
              <a:t>CO2  S1 S0</a:t>
            </a:r>
          </a:p>
        </p:txBody>
      </p:sp>
      <p:pic>
        <p:nvPicPr>
          <p:cNvPr id="549893" name="Picture 5" descr="35"/>
          <p:cNvPicPr>
            <a:picLocks noChangeAspect="1" noChangeArrowheads="1"/>
          </p:cNvPicPr>
          <p:nvPr/>
        </p:nvPicPr>
        <p:blipFill>
          <a:blip r:embed="rId3"/>
          <a:srcRect r="2202" b="18657"/>
          <a:stretch>
            <a:fillRect/>
          </a:stretch>
        </p:blipFill>
        <p:spPr bwMode="auto">
          <a:xfrm>
            <a:off x="152400" y="4298950"/>
            <a:ext cx="8915400" cy="24066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426-FC37-43A6-AF31-C504555699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" y="0"/>
            <a:ext cx="9109710" cy="796925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 Two Bit Adder/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Subtractor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0915" name="Picture 3" descr="36"/>
          <p:cNvPicPr>
            <a:picLocks noChangeAspect="1" noChangeArrowheads="1"/>
          </p:cNvPicPr>
          <p:nvPr/>
        </p:nvPicPr>
        <p:blipFill>
          <a:blip r:embed="rId3"/>
          <a:srcRect l="14397" r="17430" b="15248"/>
          <a:stretch>
            <a:fillRect/>
          </a:stretch>
        </p:blipFill>
        <p:spPr bwMode="auto">
          <a:xfrm>
            <a:off x="2754372" y="796925"/>
            <a:ext cx="4256028" cy="37750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fld id="{8134B426-FC37-43A6-AF31-C5045556998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290" y="4771072"/>
            <a:ext cx="910971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one of the reasons we choose 2s complement for representing negative numbers!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Increment and decrement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Increment:  +1 (just use 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Decrement: -1 (use all 1s)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20909</TotalTime>
  <Words>1606</Words>
  <Application>Microsoft Office PowerPoint</Application>
  <PresentationFormat>On-screen Show (4:3)</PresentationFormat>
  <Paragraphs>373</Paragraphs>
  <Slides>46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Consolas</vt:lpstr>
      <vt:lpstr>Courier</vt:lpstr>
      <vt:lpstr>Symbol</vt:lpstr>
      <vt:lpstr>Times New Roman</vt:lpstr>
      <vt:lpstr>Wingdings</vt:lpstr>
      <vt:lpstr>Default Design</vt:lpstr>
      <vt:lpstr>Equation</vt:lpstr>
      <vt:lpstr>Lecture 12</vt:lpstr>
      <vt:lpstr>Adders and Subtractors</vt:lpstr>
      <vt:lpstr>The Half Adder</vt:lpstr>
      <vt:lpstr>Half Subtractor</vt:lpstr>
      <vt:lpstr>The Full Adder</vt:lpstr>
      <vt:lpstr>Full Adder Truth Table</vt:lpstr>
      <vt:lpstr>Ripple Carry Adders</vt:lpstr>
      <vt:lpstr>Ripple Carry Adder</vt:lpstr>
      <vt:lpstr>Modular Two Bit Adder/Subtractor</vt:lpstr>
      <vt:lpstr>XOR Application: Twos Complement</vt:lpstr>
      <vt:lpstr>Propagation Delay in Ripple Adder</vt:lpstr>
      <vt:lpstr>Partition Carry-Out Logic</vt:lpstr>
      <vt:lpstr>Using HA for LSB Stage</vt:lpstr>
      <vt:lpstr>Carry Look Ahead Adders</vt:lpstr>
      <vt:lpstr>Carry Look-Ahead Adder</vt:lpstr>
      <vt:lpstr>PowerPoint Presentation</vt:lpstr>
      <vt:lpstr>PowerPoint Presentation</vt:lpstr>
      <vt:lpstr>Carry Look-Ahead Adder</vt:lpstr>
      <vt:lpstr>Speed Up Improvement</vt:lpstr>
      <vt:lpstr>Speed Up Improvement</vt:lpstr>
      <vt:lpstr>Limits to Speed Up</vt:lpstr>
      <vt:lpstr>Expandable Carry Look-Ahead Adder</vt:lpstr>
      <vt:lpstr>Wallace Trees</vt:lpstr>
      <vt:lpstr>Carry-Save Adders (Wallace Tree Summing Network)</vt:lpstr>
      <vt:lpstr>Carry-Save Adders</vt:lpstr>
      <vt:lpstr>PowerPoint Presentation</vt:lpstr>
      <vt:lpstr>Multipliers</vt:lpstr>
      <vt:lpstr>Multiplier Design</vt:lpstr>
      <vt:lpstr>Example: 3-bit x 3-bit Multiplier Using Ripple Adders</vt:lpstr>
      <vt:lpstr>Example: 3-bit x 3-bit Multiplier Using Ripple Adders</vt:lpstr>
      <vt:lpstr>Multiplier Using Ripple Carry Adders</vt:lpstr>
      <vt:lpstr>PowerPoint Presentation</vt:lpstr>
      <vt:lpstr>Example: 3-bit x 3-bit Multiplier Using  Carry Save Adder</vt:lpstr>
      <vt:lpstr>Multiplier Using Carry Save Adder</vt:lpstr>
      <vt:lpstr>ALUs – Arithmetic Logic Units</vt:lpstr>
      <vt:lpstr>ALUs – Arithmetic Logic Units</vt:lpstr>
      <vt:lpstr>Modular ALU Implementation</vt:lpstr>
      <vt:lpstr>ALUs – Arithmetic Logic Units</vt:lpstr>
      <vt:lpstr>Hierarchical Implementation of 16-bit ALU</vt:lpstr>
      <vt:lpstr>Hierarchical Implementation of 16-bit ALU</vt:lpstr>
      <vt:lpstr>Hierarchical Implementation of 16-bit ALU</vt:lpstr>
      <vt:lpstr>Still Better…</vt:lpstr>
      <vt:lpstr>Parameters</vt:lpstr>
      <vt:lpstr>Parameters</vt:lpstr>
      <vt:lpstr>ALUs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388</cp:revision>
  <cp:lastPrinted>2011-09-13T02:37:44Z</cp:lastPrinted>
  <dcterms:created xsi:type="dcterms:W3CDTF">2004-07-30T14:54:42Z</dcterms:created>
  <dcterms:modified xsi:type="dcterms:W3CDTF">2017-03-27T03:03:51Z</dcterms:modified>
</cp:coreProperties>
</file>